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1" r:id="rId2"/>
    <p:sldId id="262" r:id="rId3"/>
    <p:sldId id="265" r:id="rId4"/>
    <p:sldId id="267" r:id="rId5"/>
    <p:sldId id="266" r:id="rId6"/>
  </p:sldIdLst>
  <p:sldSz cx="5940425" cy="8566150"/>
  <p:notesSz cx="7099300" cy="10234613"/>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98">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162A"/>
    <a:srgbClr val="575757"/>
    <a:srgbClr val="DADADA"/>
    <a:srgbClr val="DD1528"/>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10" y="-504"/>
      </p:cViewPr>
      <p:guideLst>
        <p:guide orient="horz" pos="2698"/>
        <p:guide pos="187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445538" y="2661066"/>
            <a:ext cx="5049361" cy="1836171"/>
          </a:xfrm>
        </p:spPr>
        <p:txBody>
          <a:bodyPr/>
          <a:lstStyle/>
          <a:p>
            <a:r>
              <a:rPr lang="it-IT"/>
              <a:t>Fare clic per modificare stile</a:t>
            </a:r>
          </a:p>
        </p:txBody>
      </p:sp>
      <p:sp>
        <p:nvSpPr>
          <p:cNvPr id="3" name="Sottotitolo 2"/>
          <p:cNvSpPr>
            <a:spLocks noGrp="1"/>
          </p:cNvSpPr>
          <p:nvPr>
            <p:ph type="subTitle" idx="1"/>
          </p:nvPr>
        </p:nvSpPr>
        <p:spPr>
          <a:xfrm>
            <a:off x="891067" y="4854152"/>
            <a:ext cx="4158298" cy="218912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1581384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180128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665716" y="343052"/>
            <a:ext cx="1447979" cy="730898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321772" y="343052"/>
            <a:ext cx="4244930" cy="730898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20638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353047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469253" y="5504548"/>
            <a:ext cx="5049361" cy="1701333"/>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469253" y="3630706"/>
            <a:ext cx="5049361" cy="187384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408210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321778" y="1998775"/>
            <a:ext cx="2846453" cy="565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3267243" y="1998775"/>
            <a:ext cx="2846453" cy="56532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417116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297027" y="343050"/>
            <a:ext cx="5346383" cy="1427692"/>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297022" y="1917470"/>
            <a:ext cx="2624720" cy="7991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297022" y="2716579"/>
            <a:ext cx="2624720" cy="49354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017659" y="1917470"/>
            <a:ext cx="2625751" cy="7991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3017659" y="2716579"/>
            <a:ext cx="2625751" cy="493545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3702807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363424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1168125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97028" y="341061"/>
            <a:ext cx="1954359" cy="1451486"/>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2322541" y="341068"/>
            <a:ext cx="3320862" cy="73109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297028" y="1792551"/>
            <a:ext cx="1954359" cy="5859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85354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164372" y="5996312"/>
            <a:ext cx="3564255" cy="70789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164372" y="765409"/>
            <a:ext cx="3564255" cy="51396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164372" y="6704207"/>
            <a:ext cx="3564255" cy="10053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1A1A5D95-5F39-0145-8E5B-4153F25D9408}" type="datetimeFigureOut">
              <a:rPr lang="it-IT" smtClean="0"/>
              <a:pPr/>
              <a:t>23/03/2018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42419C-896F-B646-921E-7B65EFE80513}" type="slidenum">
              <a:rPr lang="it-IT" smtClean="0"/>
              <a:pPr/>
              <a:t>‹N›</a:t>
            </a:fld>
            <a:endParaRPr lang="it-IT"/>
          </a:p>
        </p:txBody>
      </p:sp>
    </p:spTree>
    <p:extLst>
      <p:ext uri="{BB962C8B-B14F-4D97-AF65-F5344CB8AC3E}">
        <p14:creationId xmlns:p14="http://schemas.microsoft.com/office/powerpoint/2010/main" val="619155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297027" y="343050"/>
            <a:ext cx="5346383" cy="1427692"/>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297027" y="1998775"/>
            <a:ext cx="5346383" cy="56532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297024" y="7939561"/>
            <a:ext cx="1386098" cy="456068"/>
          </a:xfrm>
          <a:prstGeom prst="rect">
            <a:avLst/>
          </a:prstGeom>
        </p:spPr>
        <p:txBody>
          <a:bodyPr vert="horz" lIns="91440" tIns="45720" rIns="91440" bIns="45720" rtlCol="0" anchor="ctr"/>
          <a:lstStyle>
            <a:lvl1pPr algn="l">
              <a:defRPr sz="1200">
                <a:solidFill>
                  <a:schemeClr val="tx1">
                    <a:tint val="75000"/>
                  </a:schemeClr>
                </a:solidFill>
              </a:defRPr>
            </a:lvl1pPr>
          </a:lstStyle>
          <a:p>
            <a:fld id="{1A1A5D95-5F39-0145-8E5B-4153F25D9408}" type="datetimeFigureOut">
              <a:rPr lang="it-IT" smtClean="0"/>
              <a:pPr/>
              <a:t>23/03/2018</a:t>
            </a:fld>
            <a:endParaRPr lang="it-IT"/>
          </a:p>
        </p:txBody>
      </p:sp>
      <p:sp>
        <p:nvSpPr>
          <p:cNvPr id="5" name="Segnaposto piè di pagina 4"/>
          <p:cNvSpPr>
            <a:spLocks noGrp="1"/>
          </p:cNvSpPr>
          <p:nvPr>
            <p:ph type="ftr" sz="quarter" idx="3"/>
          </p:nvPr>
        </p:nvSpPr>
        <p:spPr>
          <a:xfrm>
            <a:off x="2029651" y="7939561"/>
            <a:ext cx="1881135" cy="45606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4257305" y="7939561"/>
            <a:ext cx="1386098" cy="456068"/>
          </a:xfrm>
          <a:prstGeom prst="rect">
            <a:avLst/>
          </a:prstGeom>
        </p:spPr>
        <p:txBody>
          <a:bodyPr vert="horz" lIns="91440" tIns="45720" rIns="91440" bIns="45720" rtlCol="0" anchor="ctr"/>
          <a:lstStyle>
            <a:lvl1pPr algn="r">
              <a:defRPr sz="1200">
                <a:solidFill>
                  <a:schemeClr val="tx1">
                    <a:tint val="75000"/>
                  </a:schemeClr>
                </a:solidFill>
              </a:defRPr>
            </a:lvl1pPr>
          </a:lstStyle>
          <a:p>
            <a:fld id="{9242419C-896F-B646-921E-7B65EFE80513}" type="slidenum">
              <a:rPr lang="it-IT" smtClean="0"/>
              <a:pPr/>
              <a:t>‹N›</a:t>
            </a:fld>
            <a:endParaRPr lang="it-IT"/>
          </a:p>
        </p:txBody>
      </p:sp>
    </p:spTree>
    <p:extLst>
      <p:ext uri="{BB962C8B-B14F-4D97-AF65-F5344CB8AC3E}">
        <p14:creationId xmlns:p14="http://schemas.microsoft.com/office/powerpoint/2010/main" val="4133489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9.png"/><Relationship Id="rId7"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8.pn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0.png"/><Relationship Id="rId9" Type="http://schemas.openxmlformats.org/officeDocument/2006/relationships/image" Target="../media/image18.jpeg"/></Relationships>
</file>

<file path=ppt/slides/_rels/slide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5" name="Rettangolo 24"/>
          <p:cNvSpPr>
            <a:spLocks/>
          </p:cNvSpPr>
          <p:nvPr/>
        </p:nvSpPr>
        <p:spPr>
          <a:xfrm>
            <a:off x="2008019" y="4450109"/>
            <a:ext cx="1908000" cy="1852134"/>
          </a:xfrm>
          <a:prstGeom prst="rect">
            <a:avLst/>
          </a:prstGeom>
          <a:solidFill>
            <a:srgbClr val="87888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prstClr val="white"/>
                </a:solidFill>
              </a:rPr>
              <a:t> </a:t>
            </a:r>
          </a:p>
        </p:txBody>
      </p:sp>
      <p:sp>
        <p:nvSpPr>
          <p:cNvPr id="20" name="Rettangolo 19"/>
          <p:cNvSpPr>
            <a:spLocks/>
          </p:cNvSpPr>
          <p:nvPr/>
        </p:nvSpPr>
        <p:spPr>
          <a:xfrm>
            <a:off x="61865" y="6356026"/>
            <a:ext cx="1908000" cy="1852134"/>
          </a:xfrm>
          <a:prstGeom prst="rect">
            <a:avLst/>
          </a:prstGeom>
          <a:solidFill>
            <a:srgbClr val="87888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prstClr val="white"/>
                </a:solidFill>
              </a:rPr>
              <a:t> </a:t>
            </a:r>
          </a:p>
        </p:txBody>
      </p:sp>
      <p:sp>
        <p:nvSpPr>
          <p:cNvPr id="8" name="Rettangolo 7"/>
          <p:cNvSpPr/>
          <p:nvPr/>
        </p:nvSpPr>
        <p:spPr>
          <a:xfrm>
            <a:off x="47752" y="56688"/>
            <a:ext cx="5849154" cy="614650"/>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6" name="Rettangolo 25"/>
          <p:cNvSpPr/>
          <p:nvPr/>
        </p:nvSpPr>
        <p:spPr>
          <a:xfrm>
            <a:off x="47752" y="8242819"/>
            <a:ext cx="5849154" cy="261077"/>
          </a:xfrm>
          <a:prstGeom prst="rect">
            <a:avLst/>
          </a:prstGeom>
          <a:solidFill>
            <a:srgbClr val="ECED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1" name="CasellaDiTesto 6"/>
          <p:cNvSpPr txBox="1">
            <a:spLocks noChangeArrowheads="1"/>
          </p:cNvSpPr>
          <p:nvPr/>
        </p:nvSpPr>
        <p:spPr bwMode="auto">
          <a:xfrm>
            <a:off x="46458" y="8263798"/>
            <a:ext cx="1898277" cy="246221"/>
          </a:xfrm>
          <a:prstGeom prst="rect">
            <a:avLst/>
          </a:prstGeom>
          <a:noFill/>
          <a:ln w="9525">
            <a:noFill/>
            <a:miter lim="800000"/>
            <a:headEnd/>
            <a:tailEnd/>
          </a:ln>
        </p:spPr>
        <p:txBody>
          <a:bodyPr wrap="none">
            <a:spAutoFit/>
          </a:bodyPr>
          <a:lstStyle/>
          <a:p>
            <a:pPr fontAlgn="auto">
              <a:spcBef>
                <a:spcPts val="0"/>
              </a:spcBef>
              <a:spcAft>
                <a:spcPts val="0"/>
              </a:spcAft>
              <a:defRPr/>
            </a:pPr>
            <a:r>
              <a:rPr lang="it-IT" sz="1000" dirty="0">
                <a:solidFill>
                  <a:schemeClr val="bg1">
                    <a:lumMod val="50000"/>
                  </a:schemeClr>
                </a:solidFill>
                <a:latin typeface="Arial Narrow" pitchFamily="34" charset="0"/>
                <a:cs typeface="Roboto Condensed Light"/>
              </a:rPr>
              <a:t>© 2018 ICAM Srl. </a:t>
            </a:r>
            <a:r>
              <a:rPr lang="it-IT" sz="1000" dirty="0" err="1">
                <a:solidFill>
                  <a:schemeClr val="bg1">
                    <a:lumMod val="50000"/>
                  </a:schemeClr>
                </a:solidFill>
                <a:latin typeface="Arial Narrow" pitchFamily="34" charset="0"/>
                <a:cs typeface="Roboto Condensed Light"/>
              </a:rPr>
              <a:t>All</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rights</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reserved</a:t>
            </a:r>
            <a:r>
              <a:rPr lang="it-IT" sz="1000" dirty="0">
                <a:solidFill>
                  <a:schemeClr val="bg1">
                    <a:lumMod val="50000"/>
                  </a:schemeClr>
                </a:solidFill>
                <a:latin typeface="Arial Narrow" pitchFamily="34" charset="0"/>
                <a:cs typeface="Roboto Condensed Light"/>
              </a:rPr>
              <a:t>.</a:t>
            </a:r>
          </a:p>
        </p:txBody>
      </p:sp>
      <p:sp>
        <p:nvSpPr>
          <p:cNvPr id="82" name="Rettangolo 81"/>
          <p:cNvSpPr>
            <a:spLocks/>
          </p:cNvSpPr>
          <p:nvPr/>
        </p:nvSpPr>
        <p:spPr>
          <a:xfrm>
            <a:off x="1997987" y="2643047"/>
            <a:ext cx="3895315" cy="1764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91" name="Rettangolo 90"/>
          <p:cNvSpPr>
            <a:spLocks/>
          </p:cNvSpPr>
          <p:nvPr/>
        </p:nvSpPr>
        <p:spPr>
          <a:xfrm>
            <a:off x="3978008" y="729610"/>
            <a:ext cx="1908000" cy="1852134"/>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17" name="Rettangolo 16"/>
          <p:cNvSpPr/>
          <p:nvPr/>
        </p:nvSpPr>
        <p:spPr>
          <a:xfrm>
            <a:off x="2074013" y="2877587"/>
            <a:ext cx="3811996" cy="1169551"/>
          </a:xfrm>
          <a:prstGeom prst="rect">
            <a:avLst/>
          </a:prstGeom>
        </p:spPr>
        <p:txBody>
          <a:bodyPr wrap="square">
            <a:spAutoFit/>
          </a:bodyPr>
          <a:lstStyle/>
          <a:p>
            <a:r>
              <a:rPr lang="en-US" sz="1400" dirty="0">
                <a:latin typeface="Arial Narrow" pitchFamily="34" charset="0"/>
              </a:rPr>
              <a:t>The Apulia Region is an autonomous institution with its own Statute and power, that collects, produces and reproduces a wide range of information and documents in many areas: </a:t>
            </a:r>
            <a:r>
              <a:rPr lang="en-US" sz="1400" i="1" dirty="0">
                <a:latin typeface="Arial Narrow" pitchFamily="34" charset="0"/>
              </a:rPr>
              <a:t>economic, fiscal, social, geographical, touristic, etc.</a:t>
            </a:r>
            <a:endParaRPr lang="it-IT" sz="1400" i="1" dirty="0">
              <a:latin typeface="Arial Narrow" pitchFamily="34" charset="0"/>
            </a:endParaRPr>
          </a:p>
        </p:txBody>
      </p:sp>
      <p:pic>
        <p:nvPicPr>
          <p:cNvPr id="5136" name="Picture 16" descr="http://www.kamisport.se/img/vicons/Purchase_Order.png"/>
          <p:cNvPicPr>
            <a:picLocks noChangeAspect="1" noChangeArrowheads="1"/>
          </p:cNvPicPr>
          <p:nvPr/>
        </p:nvPicPr>
        <p:blipFill>
          <a:blip r:embed="rId3" cstate="print"/>
          <a:srcRect/>
          <a:stretch>
            <a:fillRect/>
          </a:stretch>
        </p:blipFill>
        <p:spPr bwMode="auto">
          <a:xfrm>
            <a:off x="2096087" y="6468305"/>
            <a:ext cx="1548000" cy="1548000"/>
          </a:xfrm>
          <a:prstGeom prst="rect">
            <a:avLst/>
          </a:prstGeom>
          <a:noFill/>
        </p:spPr>
      </p:pic>
      <p:sp>
        <p:nvSpPr>
          <p:cNvPr id="23" name="Rettangolo 22"/>
          <p:cNvSpPr>
            <a:spLocks/>
          </p:cNvSpPr>
          <p:nvPr/>
        </p:nvSpPr>
        <p:spPr>
          <a:xfrm>
            <a:off x="3969313" y="6356027"/>
            <a:ext cx="1908000" cy="18352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5140" name="AutoShape 20" descr="data:image/png;base64,iVBORw0KGgoAAAANSUhEUgAAANAAAADQCAMAAABBeh9GAAABLFBMVEX///9WVlr/fgC4xc5TU1f/fAD/egBQUFRNTVH/dwC2w8xLS1BTU1i7yNH/dgBXV1uEi5Fqam6/v8CMjI/19fWyvsdFRUrv7++rq62fn6Hj4+TGxsf/gQDX19hdXWF8fH9nZ2rR0dL/+vSDg4Z0dHeRkZOysrSioqTU2+GirbT/9Ou5ubqMk5pBQUamsbmYoaj/4Mj/kzf/jhv/6NV7gIb/zaP/iSliWVX/sndLVF3/uYb/1bL/wZX/kS3/sHD/wYr/2cD/o17Bbyf/zq7/oVv/lkD/o1LRcx3/8N+eZj3/38T/jDD/mUz/yqL/iQP/snTv6eH/tob/qlh7bWT/n0P/tW/fkl7rupSraTu9bTjseRzVoXj/sX+MYkZ3XUqWbEe5jWutoJjRqYjBaRNDUpNEAAAfPUlEQVR4nM1dC3faSJYGLCRhYbAAIxAgCSSBAw743W4/YnsSezyOY89kkt3u3sw+//9/2KqSVHVLDxBGOH3nnDkdLJA+1X1+dasql1ujNBoNTdP0Xq/XqWFpAZnUav1eT2+s8/6ZSQOB6HcmLddWLaHZVJDInKAPms337yVBmfzsZ10kWr8zHLm2YxgIgyQJQp6TsiDJSlMxHLvdqnV6Pbv2sx84WRq9GgKiGoYghYGUBQF9iAamaahuq6ZrWsNTNc35EwJCZtIbug567woCUuYGBAORpaplOaY9mvT18Hcnzf8Zjwc/46njpaH3Oi3XqTZlKaRaeTQiilK1HNsdtSb9XgSK933n1/97/nb+cf/hjR88VvQawmLJESzESgy13p4gG9G1eW6sp/z6l4Ioioeffpz8XExazVWtKm8qvp1IjtvqUyOZL66EACEpimL38/31z9E9TZ/UpabCYcG+y7BUsz3sa8v8VlXwAGFMRbFU+nbxxgal92ojR1IkXsVkxTCR70qwkzmiNfO//lEAgpTvx+N4HU8eJ3ptZFqSzFmMJDcNc9R5ZcDvKPk8BwgNVKl7e/IGo9TotFWjCtUMG4xUtYe9VMYSL22p/EsIELanwsGarUnrmTJnMwiLodpubWkdC4kplP8VxkPMqdS9XqPT65iyxGmZgKJ9Z1UwORyFhPJ/dUtiMQaTePhlXZBaBoMjyM1qfZJVityzBOl/9r/cdysxmIrFp5NM7hKWhiIEelYW1HY/w3S/ZuSVTi43GDx+7YpisRhGVDjYz+5mgWh1yXMAhuPWlooxi2Uo5IW+/98XL3ddgqjbBXpX+pC13jXqcr5qGE49E6MJSVsSrB7918O//9tf/vL7b3/7229/AEgHGesdHiBpqK+lrtRsKW+0W/1Opz9EJVT92Pml+iuW32GoLZxlOkgNDKid5sJer4Yeq16v2xYVp153W5NegqbqDrZOwTCqeZwDomqwTELDr7/x/i5bS2pLeUFNtB1UausIhWO9x3U2eSicsFJB/0LVdlNx7BEa5tA49w3P2aht9B5s0zRVJOizcGwSi+cZxtkR8glKrPloqBSqOwbCEamzI4IypOZ7xehxP9D3wwH+uLHb39V1VG20hXz5nx9EkRukyu1RZoCG6I5ylMjQa23TEqJlHS+C4FEI73Eejoqj0E8r3lVyS9/a2tjY2tpFIzipoiH7+81dhXPi4sFFVoDQDfJSnf+sUXOMfMywkOcnKofr8KqB3KNl4qQi3qW0/RESnJ0NT7Y0HJvykpYbnJxywbZY/J4RoBoCJFjgA61Tl5Uwc4BNpYoLItOuu+1Wq9XpdJDNzP3lhi3kDZXoXAAIIepbQr6Jvzg4+wwhFSvfslE7YrlNBmdi89WQICky4aQmHaRT2tyCmxdNRYBMPMwSBbSxVUOAFC/a7t9ygyR+/pgJIHSDfDNwcy0nDxI7ZOplE+Xc+nziIAkQ+iWrTgDNtiiiKQbkU1vjkyJ0DmL3OhNASLuanvJoJnMCglQ17FZvwbfnSa+ZL1uuFAK0gwDJw+Cah2+c2okfVvffZIRwComkLVM0htnurJg9TJCTs2wyQts8IMmlFw3Ou9wgPa1sSB4gogM4ayBwFGu0HBcSK9jJeYCEYwZoA1kWl5o8HnKI7lZFBADlRniEyoo1ySRPRf5AMJ0woF0ESLDhdUf3MCaJpyumdsTL+YA0WxCqRn/BN9KKgXIC28rzgLYaGKfKXTi4hmonfl5pjAb/+0uZAkJRqbWq5TB5j4zHi60A0G4uCgip3SlEtFKyev3XX/IAUIaiNWMAoVQB1RSCE7748Qkiuns9ouvu2gD1kJOT3DAgPyGKXH10D/z36+3opFJYAlADT0D28HyXL61Ov9dIou1qyMNIIx7Q5q4H6H3M9dcQ0cHrEF2gKj8FIDz/2OsM8WTX+yY3+YjnHQ21Heviscv0R4gG1nmAkLYARK+KsDfYFOcD0tF4tPD8I66KQP7tzUPIqApqKk0jNp/AWPwRSgcod8kQFQvny+MZXGFD/L2KAUUeSdM7tXbddCxDkjkgfv3juO5wMpmgNK9Ti8+PcFoqkVQuL09TAcpdFgGi5cmTb8SxEEBNFkkbjVrbVtFo+MU2KIYkwTBU052kyiIaDo6rpg9oIxWg3CWzo2LlcUk8lxXyxd/zEFBv6DQVSeKrIVJDCLiUW4Ls1tUyAkTiKquHAkDNpFdyXaCIxLvlpl1ufNrvN/zwTd9TDQ0lWnPj6aE6KrCXy+56JAmV4gFJdlL4BoiKZ8s4hoc774vdv/2apyrQqYabDiTkxsxh7xXlUN9AI+SZECvBA0B5oZ3wi4MzGmGLhS/pbze+LflfI4AU8mHDBbVqWZBQAV0fvjZPxVyFYCYBystOwg+PnwCi9FndWcX/Uvdf5XyQigTlgzc/ZLYnqxD3mE0SbA/Q9mZkhPKSUIv/9SNWToiHaZXukXqTPwCgXBvPekmSIlnt2qoFEY5AgkoASRwgG/8Bu0ChHg/p4pmaUeks3c0e7uhL+OM/y3laQTYmdVV1251XUQghIQPhUaesAseAsBrKfVx5SYYzibvRF/q6i91UdN3glqW2f/0nBpSG3F5OmPpygHQPkD90+bIsmZ1IMggcg3iVJvE+KbA38B9W6tx0KdEAIOMdBdTwAOVBvEYxoRYKCUCDxNvFZvRwRS8vvXTKsZnPyqKbQhygnA/IHzrPZ0iyYY+4mH3EciBxMbV1z+A/5/qYf04M3CsAclj+p05BOdRgfzBcQylTr6rWJ+wxrgMvXCiKiyqJC3bt4TjXkvEMTvaAcKLAADGKhPCpvij93NAxAioQpVfNastXvsEH9tbv599pTPUTR+JGmzjRNQAymJUcMyZ4c1cHgDp4XsAF6ZYgy2qLNN09cI85Ty6ZdiJ7a9hzM6vXSz8PAG1uMNlkQ6dMiINDCTGg0wW5arZ0r/j0Ed3NU7qjK3rd6ZFHqCOvnT2gjsJMH/CmG1vvDPgHLLu7es9WFMBCC1Yrl/vKlG6OXxh8CHK4QgVfpuFqiFHNywoqzifxTaUAkJAMyBu6zc0tVIXZFqgjFVsbg+CSnNPt06vEK+zg9SYG1IleqOl6v98JpI+kp+NJVF/QnzFb4jqoCG/F3agl0+eu7kFAsyggBGkLWXGvZUpU9WQ3d5LGL3xjFz3SF1kNcaVaf9i2HccwJMWXvGEYloOk7gv6s2Xg3mzD7cR6FADImEFAe9UYQAgR1nq9Y8p+bVm2tL9/on5BTBqiR6pwJY9WIV5bhXG1UTNVIx/tx84Hs95YfMrHchN7z0bSUoA2NnT/7oZMZg8lp2X99yFVpw8JgGhMLV55mLGTK5s0SDd6eDoy0lruI8EoytWqYaHBstvD3hxXQrynLxYLQwjQthALCKetntRMA93LGlr5yTl93IQkFbhCnyWyCDUTPFnf5acjy7gJARMjpukiGbVarWENt8svzMZBbipYOxwgaQEg9Bgtt90fla3do1M6RLHlOMtiicvGgk0oyLV1F/SZ4UYzwbSHZD0GnpJMZEjjAZkgUQAat7F5vGiEyNdR6iSpjdwLfeDDOCvapzpZevExYCcneG6qZ1BdQwqWN1vJLO9i0UDm40BAO2Y8oI0t/l4tCfcaPNA0TYwhHgfngUsoiv4AktTU8AKJEwyPVHXcVbvmIKBjDpCTAGiTc5a6IZBp0u/0kbvRdGEcGaDcEDs5rwMsyCbRm8lgAg8AkrgwNFWTAHE615Y94uaIluOVy8hNLqhCPgcK6ZLCnzy/Th5BkO1MWho1FoakWSpAuLSg0pDygon/Y3BGh+gwchPKpjCXgRW67DMkLvLXkpFAxSwNqEkfmxLb5KlB5hMCtAm+PpKDifl9NkRhavioQgcoqNM1rNBSMIPrmmZm3AIApEAT2npXBYBmnHWxbyNtEVTvzQ7OqOe+Dd2DDh6beyFqJtNcbIWO87DoDFCVAzSTkwBtsruPBPZUNHYWD3iuexAwksUuLZg6ePxjestWF5ZsCxZ86o09aTEgVAOyXtXBXQCoy0+wPJ5SpNQBTkJTKdlJjQHivPbmNkxFEgChBBP0mlxTzfrB3eKc+mxWLpFGi2b21R0ExJV3XKIA2CAOEIpBZdAsQYNr8QBmC2Oai1fYx4Scl9eAh/T5xFq+sxgQbuuFrSZX1FZuwKc07QH+XMNcOtf8l5m0pQRALOCiO0/jAOnoXTRhhXYSDJEIY+uNGNU4wp2F2zOzBiTD4mFjB4QhwNdBt40bM6rwt8aBnxO/MT9Hea5ikeVEpM1HHkWepqHhClsfTlq4aKhbaoLY6K+tSSzfzgAJsHjYmAKvzaaNvBHyvol7UmWOpoh99vFVDMo+Hv4Qr633J622bRoGXrVKurSlcoJ4RZ/yPo4kYYAMrhp6BwGZHCAv9dFI5wz/jj5S82eOe0w1DughCRbQa+st2zG8Dvj8AvGqWLz8047jFOoJgGaw4uL4Oh9QTYhGRmr/4lf62YnvzIuFG3YhITIk+jxa3RBi+7SDElxAxXgVi0HErKMyPIFzpSmooHKAoNcOOXSSbeMsXQjPVo5vqZ+jnwVkQhE0DDa8XDt4pL4gR2bzcZeF4HU3u6S7uUVIrciigDmAnERAAg+IoBhhpYnQhJTtrVAjoo4C1OakTBZM/9FQwcqDkRXJMt3RsNbpL9XdPBeQCsMQnyjgF6sp+biVGDSfo0Y0ptEWmJBHAwcMSYv5JTIPYLc6r+tungsIvjQ+rm7gW2GdkaPE5cPnYDyC9vsgNnF0ECnC6NeH5F5lSagaTjuePHwNoFARpwBAHL1FOIW+geeSY36OJtZP/gfUk38GlblHAwcKq7l48b1qj1YGg4VWPTwRwoUhNewTCPcVx0tT9qcY9KMGCMUncBXx2gr9vlabTDrzyMNl5H08IM5rq7shn0CWYZhxT3AR0rAjqoMv4CritTPrAV4ekKNDbdSQk8JzVbFzGYOQD2BeAjKqxGvHN++tCxD02mV7F/5JIy9Yig3TuVzALPjVNvPjkFDFqWkkiK0XECwepDawIWRCDaIwcRaUY7Nffhz9EfyzAC8ySBh6U0AwDMktHlBbzvN1EJTLINM5xAQPLe7EK3gRdnJSPfv54mRAsBri6a0NnRCdzSSLppSVeJMD86oiXBZGmKY1NMVgaTTjAHGkHF8obWmk5zbSoB4IrYlKmOF5pP+CPqFHZh6i1VAWoscDmnGAOHqrY6BEsprooVj58zIA1WoFsgyExyi/er74VYAAy5g3OEAkpiaryzjIrsV7BOhjYFEipOpIGKquZ+eqBEB7AA+fKNQWhBBWtV6Nc4NgZg+3wjDxwlC8FeJ57kanM2y326YDxRy1Q9KKi+wJgLZh8QD5ui2vXWLOK6Ju7nnM0MHy2+9bsyIvxd9riZbgQrTsBoJK1jg3GQ9ohyvvwCwLIYhjngVIoGWFEgLE6R8VHOTKodpDr5HF0inWSuf9AtxZYoQ4Uk4GxcMOGSA35oeoQD8wPggAwRUSpBri6Ai9Zat4r6UkBLgCR4OiyHjnOEG128OOrsWHsXhAcG6IW9tKbOv93IhIPXXlhs3ciXBRPAlk3qwSkZqlxC6WxiMh4D0kLFV1HNttTyZ9fVE0jgXEhyGw+ni6eIDYPFHpJDem/w2ZR0LKMZaxJQthKEil8oZj1vHuZJN+P2k04gRS2wwQ9NqQPNkjt56fg1Hmp3Sdo11AJdh4hosP5lg0jlEgy6Vtd9jpL9icbDEgwFWFOCwKiJiW5M6/D8t2rgEnB9da40bxPN1Akc64CYLcVFQXdzqvUOsBQIBTgFMpbOQ8nOF+owigA0rz5MalOEBkKoXWqxp5AkE2VNJ9t6rEAtqEYYhx+FtGigECgL4zyqd0A64gZC2lTRttRZKrZjujrWNiAXFem052eexwUh3EAN0tAOQ147CoqE3cYXSHxWwBcaQcDUOOkMQkQHlYBIjMDXErrbKcyIsHFDeV4vlyZWGOzI1QnA15fdXN5F/IHtAUkHL0Y49mWDyLyAGK83IEUGQJc/aAWADlp1J8b741JZ0Fi6sy5hRecuOg7x4CIlT22wLiwlBA1JOgWl1svFwc6sZkCqRRfEG6kTEgmGvn/Vw7VVDFsn8FMoW4XK4j/1RA/szD1js8auUUZCdLfU5APQ6ybcIDxxD9awQU47UJyCRykRPIiwyC3mbxawiQsiicZQoI5trBzAOeYhPSvNYbypXuswVdsGIljMI6dh1IBsTNPDA/Mb9SpYCC2FNJ4BQ8QOth6uMBbXIz+p7GEZdgLv49wCl0EYYvdMY4BGgNC6E86UQB8XNDhCHZmoL9UOYLbWgmg8KGi/Fy6wXEKlbatc3FVY8h8UrvVNnK4Cs1mwFd9g1nUxpt6Y0A0RxnFumUI61ZQiqNGx9AT82iLF3n6rXyK28JCLb+EV7bz0tTeVo+OXigM5LfOEDlNay980SLAQTjqkwyuRn+JN0zHNEuwJsctKhnDpBgrQsQm05hgGB5V8YaR3hHtvBirtBOmC7pDb6kLF16QBreV2U4bNcj4qKPJ735m29H54dgouD1oe6k9nG53PdgSLyuxhPqFYLe53hAZOFWbVR3VKXpbw8jxYi/X8x7yXLc0aSnx/SZUBKJkSEQEA5DHv+bco6XpqO3JPLQBlra/RcB1ND7tZZrG3klVTOW/2ACAtcU8I6TtT7X/sMaL/aC8g72MuLiIX0eh4RO4P2D/JO2CtNmbh6QPmnbjiGkobTjBO+kKRiq3Z7Q103byyi7A6cjSRgibTIpJ9weaZ+C3+xD+7Pu/PTU68SyGrjfom6RJWqvgQIEc8Z5Qx15plWjUXQGuQNfMFHvZQ4L2R5Pglbn4ul++IPAiFoKSQtHqqJE9ohZBZasOGQ1yNBHFLA7/KKHHX+pV1lNRzTR7rgnf0CCSWS2DJk01VeFMKOdBSap3qFDRNeBc/OrJL9T4bqL+QLyhOCjYA8J36hyuYmVORIqkuE2/FWSlNqGqyMxUe8lpimXBDOnRptOaY335LVj2dmPDBBBcoIbBPN0HCAUbL1/p1ymcFkI4ihtJqNG1CVWVWvCu/PHVmQigY8xphQQuOPxjpeYlqvJIICwGWPWCUNzIW9Kha4yRQ7Xct10wwVWswYS2j6LStXn5QVzI6hX+fWr/iRXuiZ4xsnRXJRNenl7fPgbCElNo93XtfmA/CNgBMMyj7f39mbvgMz29o6PDTIpy3/Jm8MC7S/c+tXZlrcwKiWnQfkEsCqAFkikhM0N8fK0quWSQKglAhFIR7NzjFBsbNL5HCBebb2x827bMar5yFiBRuYQIG8dUTVVmsCW31ZAP+YXygcTR1F3HDvYLxMsLwugkI3XnOPt2WxnAzx6ouALpnumBSGhN3Yc36OAYtOOmj7TprwibrqgQiddi15HFthaWoNpo4S3O0GqNXs33VkMhAe1+W52XKXW6WzPYEOwzQGaEoo+pdOmiRxcP02LPMwDhWTih1dJNsxtjIQMS3ooANPOdM/wfk1QN9hPbG7oYHG4OvXK10XTkL7QrS+K3Ar3f8Sstwmk722Aux1ozwqCkrSZU8WqJ3u8AfnFXfTWjGo1GLudrWW6KelK1ituPThbbXgXXfhOaCd+LcIKmLbeHVsouE3xLvW7u6SsaDS0lusvA8eACLOerlfvJLq6k8iYrTaM7k3QywyQ7/6ms3ZrF59g0emQutd1bdv2sy3heMOjtFJ1gg0+Uf8c2g6Hbv0j/ogMEWFpXgVoi5PpdDqbzfa2944dx0T/U1WjakhB3StQZ34c3zgVJ2x152loBwLqLIoxO4K9z4dXiyQ/Pd7mZXNzxxMPwPaxqpLeoYgEcUCqGk5Ak+xthtpy5skPOg7hlca095lvkfFEznPNHTEo0LNPpzg5mG3vbaMBUFHIlSjpIMRmQPhHy/h8JnyWQq/hlxTVGamN5vQvAmH7EFUilnLNFr5HPLdVDi0kCZRoZ4ox4DFAg2BhDHOfn8OCxoU0bU0mk1pnMnL9eGfMSGLUTKVxlLACi6ECeaA7kpQiu7wSiuF4ZytAsjlFeRoZCDwSVSElBgjHsG13NGrX6yY+ULPKbMiYHaeegR8c0GgTPehi8JKM1tvzC4XUnXfIoK2IFSwrVcsJfBrps4N/s/bwn9Jl2pfU8Lsx27ju0yGqhIfI28vj2O9mzKL6S/wNQSUalyrTHlC7j93eefyBbQgWwutxGpkgWSTyHqntUnHaYIBu4v5OGdTQnm163Vj8IKuLV1lt73ithyky7YcDOkC3sRsH0z0V+OMVGq6y8GFWBIJPKzAsCxUkO95EUexCrrDQHQbCeymwIYrdJ0d3ors3S0p59VETPPbRcpxtVJD49Qhh7VOlCfuf6QA9Je2lSY2M7RzD73hJlkgKan006Q9fPW6ebkm4RtybkXoEFImb5DSVFBrHvHJMUA2E7TgJ92xzFRTQJW8Hetvt+MtWNSE1pSrk2ZFeeCkvKhFnUxwENjfCVaJXCpVT9CY80r1BxefEiwb3cagbLceptyMHro4i/Ja3ZroKxPvEsnAT9PHxHlKsKUc4RDMpT+NSlEJMm8Q529E+sssOFu04rtlhRPhsabeOK/TZHpEZyouITu1szcdB8ZA8Lk1iyrY6jd+6zBe2T05h8WFtuiOHEAlkI8BjQjrsbKTDwMt2SjaBlg1syiFe2J5tPos6TzSzGYm1ZcF3w5blbL/bXBKPt1xg/rIALHDn1gUnJtCkuyBeLT7/omMac1ZDIBdgHM8wqZICC3YQuxMyzbV40oFtUb14M36w93HS1odAGv2RachyclYkyHkH+YKNuSO1iUYSswteM/LiPO6R7VUoLjwugV1cEFPtz633OiNbFZr+6RxRaIJUVY/3pkmQEJpdf8mBTvZ3X9hOMGDH95QihWpU6MZ5sdV4vOCtTTudUds1HZWcKkmWSkH1yxvO3k4YEy7Wt3bZqgNvJ6GFO9+esSd8TnEszJjtiB7MFy0pmj4cuSYq2ziWHiUZDklwPCiEkNvlBqNB+hcWTuVfgk1oU+nQ/inw3a8B5Inen7RtVZY5TMhJTD0oMQtbyIKLhVP5F4fs8VIeZnHJ9tzuRhmTZUTT+y1bAjsXI+VTj9/FL9LRPN5nQRCiK9KWOW6EbbFbTOcY5kmj0a8bMusMEATDGcYhIrtqLEx7WHZWrKQ++2rAfHeK+JpG9IntGLRDoCzLdmRnGW95wgIGePCdaU9xiSN7LoAZfVruGJlE0Wsjh+2lI8n10G4gE5Iazp8oHpyD/feXOiYKHiOT4iiClKL3R1aTtsWUTbiHpbc77YKeWXBK1LKHFgJVBVs0rS6NXp0uHpWqDpsDIs38eXmuz74GZ0R1lzxR6QEcplf5nuEpyUjw9uZ+50WTbkFBWs7mr3M4AYcwLu+s4PGAyx1elEJ6Q9vvf5CMITElMgc1n0s4YcfApEp5wvIRnmr2svj65UTr18se21e2e0EMEua1k52cAjyfXpPCwFPNMrUjX/S214EnVTt+DJrXfcWdg/e6lGzwgfp8ZEdfM9Y6LFpbxVSLINSdBfzv4Braz8ErT/wcPJUYomKGp40z0ScOTvaI25OTCXoYfwri86tj/cMniOgqs9PGoegTy2P4pDnT3i8FgCeeyE4nD59EgGiZXGMJaeCdJPPlOdtWwbOaE4j5tPJwC8eoeJ5RGhQSvJVkcn/pxSF4BvHwZrV7jTk7Ep+WPfEwlXSqTSlpFn9wyZ0AvGyCEBXOjtALWo8h9ZIi6sMtMB/kD25Wv9mYOxK+2D1bj9rFy8UpvHm6Q8gWygBEWFxWrXRK8lIy5tQN5QdZRY4vz/wh95dvM0j7nG4UKq/Kd+Ll5jM0pGLx01p8Ay+Dc3h6NnJIH7J8jQ/3nCEVya5aa5WLK254xNOsvdE1/75Khx/XqXf73+EB9OgNLlmfppGLA4gIOdNPF+sapSNe25BrPc/OfJiMv/JvTezersWUxtcH0K0idSusJfjl+JqEQCrcZ+7Cx9eHIn+X4ivPNU8j+/ehm4mV+5sMbWlwdNktcXdAQWIFOnqxjM95bcD6cH+ZkcEOLs6eQ3CKpYO1Wap/05vIPcXiwYcMlPzo/Kkrht9WMdPgEy/j88h9i6LY/X60wpscDE4ORTHys8W7t8myHj9xKZaPqXR1efQq6x0f3dx2K8XILxZPv6w7egcy+HIQfptE37tP//i45EA9XFx+uCrF/BpyBm+WBOewcy2UYiAh1fv89OEkpZMYXFzf3j0X496NWPm2/1bDEzzNy+eww/MUBdmC2P12/TgeDBIeCf1hfHT9FVuNGPsbYvf+DbLfiDxcHhQjtkQtqlJ6Pvhw/vHmZn9//+jo6OHhAf0/+u+bm8uX+yuxUorF4sHJwmm+So6+3EVcE6eACJfY7Xavrq6e7u+urg673UKlVIofF/9LpefzmzdWNijj/ftiJRmTp4RYMAgic68slZ6/jH8iHCKDk/vTOMNeUhDm7t3LOtjZV8jj5e1znOtNj0Ysde/OTn722AAZP368PUy080VoKuLd+c2fZHCYDMb7L1elZO8VBwWZVqXy/PXi4acbTqLsX386OC3M82MMSxFH4Yu3pPleJ+PHyx+frrqJ7hljKRUOn87OL/50apYoKOH8ePnh22GhgkX0pYT/UXq+uj/7eLP/8KfVskQZjJE8XFxcXF9ff/36cn19cnHxiD9LyomykP8HSj5mu/AvvV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5142" name="AutoShape 22" descr="data:image/png;base64,iVBORw0KGgoAAAANSUhEUgAAANAAAADQCAMAAABBeh9GAAABLFBMVEX///9WVlr/fgC4xc5TU1f/fAD/egBQUFRNTVH/dwC2w8xLS1BTU1i7yNH/dgBXV1uEi5Fqam6/v8CMjI/19fWyvsdFRUrv7++rq62fn6Hj4+TGxsf/gQDX19hdXWF8fH9nZ2rR0dL/+vSDg4Z0dHeRkZOysrSioqTU2+GirbT/9Ou5ubqMk5pBQUamsbmYoaj/4Mj/kzf/jhv/6NV7gIb/zaP/iSliWVX/sndLVF3/uYb/1bL/wZX/kS3/sHD/wYr/2cD/o17Bbyf/zq7/oVv/lkD/o1LRcx3/8N+eZj3/38T/jDD/mUz/yqL/iQP/snTv6eH/tob/qlh7bWT/n0P/tW/fkl7rupSraTu9bTjseRzVoXj/sX+MYkZ3XUqWbEe5jWutoJjRqYjBaRNDUpNEAAAfPUlEQVR4nM1dC3faSJYGLCRhYbAAIxAgCSSBAw743W4/YnsSezyOY89kkt3u3sw+//9/2KqSVHVLDxBGOH3nnDkdLJA+1X1+dasql1ujNBoNTdP0Xq/XqWFpAZnUav1eT2+s8/6ZSQOB6HcmLddWLaHZVJDInKAPms337yVBmfzsZ10kWr8zHLm2YxgIgyQJQp6TsiDJSlMxHLvdqnV6Pbv2sx84WRq9GgKiGoYghYGUBQF9iAamaahuq6ZrWsNTNc35EwJCZtIbug567woCUuYGBAORpaplOaY9mvT18Hcnzf8Zjwc/46njpaH3Oi3XqTZlKaRaeTQiilK1HNsdtSb9XgSK933n1/97/nb+cf/hjR88VvQawmLJESzESgy13p4gG9G1eW6sp/z6l4Ioioeffpz8XExazVWtKm8qvp1IjtvqUyOZL66EACEpimL38/31z9E9TZ/UpabCYcG+y7BUsz3sa8v8VlXwAGFMRbFU+nbxxgal92ojR1IkXsVkxTCR70qwkzmiNfO//lEAgpTvx+N4HU8eJ3ptZFqSzFmMJDcNc9R5ZcDvKPk8BwgNVKl7e/IGo9TotFWjCtUMG4xUtYe9VMYSL22p/EsIELanwsGarUnrmTJnMwiLodpubWkdC4kplP8VxkPMqdS9XqPT65iyxGmZgKJ9Z1UwORyFhPJ/dUtiMQaTePhlXZBaBoMjyM1qfZJVityzBOl/9r/cdysxmIrFp5NM7hKWhiIEelYW1HY/w3S/ZuSVTi43GDx+7YpisRhGVDjYz+5mgWh1yXMAhuPWlooxi2Uo5IW+/98XL3ddgqjbBXpX+pC13jXqcr5qGE49E6MJSVsSrB7918O//9tf/vL7b3/7229/AEgHGesdHiBpqK+lrtRsKW+0W/1Opz9EJVT92Pml+iuW32GoLZxlOkgNDKid5sJer4Yeq16v2xYVp153W5NegqbqDrZOwTCqeZwDomqwTELDr7/x/i5bS2pLeUFNtB1UausIhWO9x3U2eSicsFJB/0LVdlNx7BEa5tA49w3P2aht9B5s0zRVJOizcGwSi+cZxtkR8glKrPloqBSqOwbCEamzI4IypOZ7xehxP9D3wwH+uLHb39V1VG20hXz5nx9EkRukyu1RZoCG6I5ylMjQa23TEqJlHS+C4FEI73Eejoqj0E8r3lVyS9/a2tjY2tpFIzipoiH7+81dhXPi4sFFVoDQDfJSnf+sUXOMfMywkOcnKofr8KqB3KNl4qQi3qW0/RESnJ0NT7Y0HJvykpYbnJxywbZY/J4RoBoCJFjgA61Tl5Uwc4BNpYoLItOuu+1Wq9XpdJDNzP3lhi3kDZXoXAAIIepbQr6Jvzg4+wwhFSvfslE7YrlNBmdi89WQICky4aQmHaRT2tyCmxdNRYBMPMwSBbSxVUOAFC/a7t9ygyR+/pgJIHSDfDNwcy0nDxI7ZOplE+Xc+nziIAkQ+iWrTgDNtiiiKQbkU1vjkyJ0DmL3OhNASLuanvJoJnMCglQ17FZvwbfnSa+ZL1uuFAK0gwDJw+Cah2+c2okfVvffZIRwComkLVM0htnurJg9TJCTs2wyQts8IMmlFw3Ou9wgPa1sSB4gogM4ayBwFGu0HBcSK9jJeYCEYwZoA1kWl5o8HnKI7lZFBADlRniEyoo1ySRPRf5AMJ0woF0ESLDhdUf3MCaJpyumdsTL+YA0WxCqRn/BN9KKgXIC28rzgLYaGKfKXTi4hmonfl5pjAb/+0uZAkJRqbWq5TB5j4zHi60A0G4uCgip3SlEtFKyev3XX/IAUIaiNWMAoVQB1RSCE7748Qkiuns9ouvu2gD1kJOT3DAgPyGKXH10D/z36+3opFJYAlADT0D28HyXL61Ov9dIou1qyMNIIx7Q5q4H6H3M9dcQ0cHrEF2gKj8FIDz/2OsM8WTX+yY3+YjnHQ21Heviscv0R4gG1nmAkLYARK+KsDfYFOcD0tF4tPD8I66KQP7tzUPIqApqKk0jNp/AWPwRSgcod8kQFQvny+MZXGFD/L2KAUUeSdM7tXbddCxDkjkgfv3juO5wMpmgNK9Ti8+PcFoqkVQuL09TAcpdFgGi5cmTb8SxEEBNFkkbjVrbVtFo+MU2KIYkwTBU052kyiIaDo6rpg9oIxWg3CWzo2LlcUk8lxXyxd/zEFBv6DQVSeKrIVJDCLiUW4Ls1tUyAkTiKquHAkDNpFdyXaCIxLvlpl1ufNrvN/zwTd9TDQ0lWnPj6aE6KrCXy+56JAmV4gFJdlL4BoiKZ8s4hoc774vdv/2apyrQqYabDiTkxsxh7xXlUN9AI+SZECvBA0B5oZ3wi4MzGmGLhS/pbze+LflfI4AU8mHDBbVqWZBQAV0fvjZPxVyFYCYBystOwg+PnwCi9FndWcX/Uvdf5XyQigTlgzc/ZLYnqxD3mE0SbA/Q9mZkhPKSUIv/9SNWToiHaZXukXqTPwCgXBvPekmSIlnt2qoFEY5AgkoASRwgG/8Bu0ChHg/p4pmaUeks3c0e7uhL+OM/y3laQTYmdVV1251XUQghIQPhUaesAseAsBrKfVx5SYYzibvRF/q6i91UdN3glqW2f/0nBpSG3F5OmPpygHQPkD90+bIsmZ1IMggcg3iVJvE+KbA38B9W6tx0KdEAIOMdBdTwAOVBvEYxoRYKCUCDxNvFZvRwRS8vvXTKsZnPyqKbQhygnA/IHzrPZ0iyYY+4mH3EciBxMbV1z+A/5/qYf04M3CsAclj+p05BOdRgfzBcQylTr6rWJ+wxrgMvXCiKiyqJC3bt4TjXkvEMTvaAcKLAADGKhPCpvij93NAxAioQpVfNastXvsEH9tbv599pTPUTR+JGmzjRNQAymJUcMyZ4c1cHgDp4XsAF6ZYgy2qLNN09cI85Ty6ZdiJ7a9hzM6vXSz8PAG1uMNlkQ6dMiINDCTGg0wW5arZ0r/j0Ed3NU7qjK3rd6ZFHqCOvnT2gjsJMH/CmG1vvDPgHLLu7es9WFMBCC1Yrl/vKlG6OXxh8CHK4QgVfpuFqiFHNywoqzifxTaUAkJAMyBu6zc0tVIXZFqgjFVsbg+CSnNPt06vEK+zg9SYG1IleqOl6v98JpI+kp+NJVF/QnzFb4jqoCG/F3agl0+eu7kFAsyggBGkLWXGvZUpU9WQ3d5LGL3xjFz3SF1kNcaVaf9i2HccwJMWXvGEYloOk7gv6s2Xg3mzD7cR6FADImEFAe9UYQAgR1nq9Y8p+bVm2tL9/on5BTBqiR6pwJY9WIV5bhXG1UTNVIx/tx84Hs95YfMrHchN7z0bSUoA2NnT/7oZMZg8lp2X99yFVpw8JgGhMLV55mLGTK5s0SDd6eDoy0lruI8EoytWqYaHBstvD3hxXQrynLxYLQwjQthALCKetntRMA93LGlr5yTl93IQkFbhCnyWyCDUTPFnf5acjy7gJARMjpukiGbVarWENt8svzMZBbipYOxwgaQEg9Bgtt90fla3do1M6RLHlOMtiicvGgk0oyLV1F/SZ4UYzwbSHZD0GnpJMZEjjAZkgUQAat7F5vGiEyNdR6iSpjdwLfeDDOCvapzpZevExYCcneG6qZ1BdQwqWN1vJLO9i0UDm40BAO2Y8oI0t/l4tCfcaPNA0TYwhHgfngUsoiv4AktTU8AKJEwyPVHXcVbvmIKBjDpCTAGiTc5a6IZBp0u/0kbvRdGEcGaDcEDs5rwMsyCbRm8lgAg8AkrgwNFWTAHE615Y94uaIluOVy8hNLqhCPgcK6ZLCnzy/Th5BkO1MWho1FoakWSpAuLSg0pDygon/Y3BGh+gwchPKpjCXgRW67DMkLvLXkpFAxSwNqEkfmxLb5KlB5hMCtAm+PpKDifl9NkRhavioQgcoqNM1rNBSMIPrmmZm3AIApEAT2npXBYBmnHWxbyNtEVTvzQ7OqOe+Dd2DDh6beyFqJtNcbIWO87DoDFCVAzSTkwBtsruPBPZUNHYWD3iuexAwksUuLZg6ePxjestWF5ZsCxZ86o09aTEgVAOyXtXBXQCoy0+wPJ5SpNQBTkJTKdlJjQHivPbmNkxFEgChBBP0mlxTzfrB3eKc+mxWLpFGi2b21R0ExJV3XKIA2CAOEIpBZdAsQYNr8QBmC2Oai1fYx4Scl9eAh/T5xFq+sxgQbuuFrSZX1FZuwKc07QH+XMNcOtf8l5m0pQRALOCiO0/jAOnoXTRhhXYSDJEIY+uNGNU4wp2F2zOzBiTD4mFjB4QhwNdBt40bM6rwt8aBnxO/MT9Hea5ikeVEpM1HHkWepqHhClsfTlq4aKhbaoLY6K+tSSzfzgAJsHjYmAKvzaaNvBHyvol7UmWOpoh99vFVDMo+Hv4Qr633J622bRoGXrVKurSlcoJ4RZ/yPo4kYYAMrhp6BwGZHCAv9dFI5wz/jj5S82eOe0w1DughCRbQa+st2zG8Dvj8AvGqWLz8047jFOoJgGaw4uL4Oh9QTYhGRmr/4lf62YnvzIuFG3YhITIk+jxa3RBi+7SDElxAxXgVi0HErKMyPIFzpSmooHKAoNcOOXSSbeMsXQjPVo5vqZ+jnwVkQhE0DDa8XDt4pL4gR2bzcZeF4HU3u6S7uUVIrciigDmAnERAAg+IoBhhpYnQhJTtrVAjoo4C1OakTBZM/9FQwcqDkRXJMt3RsNbpL9XdPBeQCsMQnyjgF6sp+biVGDSfo0Y0ptEWmJBHAwcMSYv5JTIPYLc6r+tungsIvjQ+rm7gW2GdkaPE5cPnYDyC9vsgNnF0ECnC6NeH5F5lSagaTjuePHwNoFARpwBAHL1FOIW+geeSY36OJtZP/gfUk38GlblHAwcKq7l48b1qj1YGg4VWPTwRwoUhNewTCPcVx0tT9qcY9KMGCMUncBXx2gr9vlabTDrzyMNl5H08IM5rq7shn0CWYZhxT3AR0rAjqoMv4CritTPrAV4ekKNDbdSQk8JzVbFzGYOQD2BeAjKqxGvHN++tCxD02mV7F/5JIy9Yig3TuVzALPjVNvPjkFDFqWkkiK0XECwepDawIWRCDaIwcRaUY7Nffhz9EfyzAC8ySBh6U0AwDMktHlBbzvN1EJTLINM5xAQPLe7EK3gRdnJSPfv54mRAsBri6a0NnRCdzSSLppSVeJMD86oiXBZGmKY1NMVgaTTjAHGkHF8obWmk5zbSoB4IrYlKmOF5pP+CPqFHZh6i1VAWoscDmnGAOHqrY6BEsprooVj58zIA1WoFsgyExyi/er74VYAAy5g3OEAkpiaryzjIrsV7BOhjYFEipOpIGKquZ+eqBEB7AA+fKNQWhBBWtV6Nc4NgZg+3wjDxwlC8FeJ57kanM2y326YDxRy1Q9KKi+wJgLZh8QD5ui2vXWLOK6Ju7nnM0MHy2+9bsyIvxd9riZbgQrTsBoJK1jg3GQ9ohyvvwCwLIYhjngVIoGWFEgLE6R8VHOTKodpDr5HF0inWSuf9AtxZYoQ4Uk4GxcMOGSA35oeoQD8wPggAwRUSpBri6Ai9Zat4r6UkBLgCR4OiyHjnOEG128OOrsWHsXhAcG6IW9tKbOv93IhIPXXlhs3ciXBRPAlk3qwSkZqlxC6WxiMh4D0kLFV1HNttTyZ9fVE0jgXEhyGw+ni6eIDYPFHpJDem/w2ZR0LKMZaxJQthKEil8oZj1vHuZJN+P2k04gRS2wwQ9NqQPNkjt56fg1Hmp3Sdo11AJdh4hosP5lg0jlEgy6Vtd9jpL9icbDEgwFWFOCwKiJiW5M6/D8t2rgEnB9da40bxPN1Akc64CYLcVFQXdzqvUOsBQIBTgFMpbOQ8nOF+owigA0rz5MalOEBkKoXWqxp5AkE2VNJ9t6rEAtqEYYhx+FtGigECgL4zyqd0A64gZC2lTRttRZKrZjujrWNiAXFem052eexwUh3EAN0tAOQ147CoqE3cYXSHxWwBcaQcDUOOkMQkQHlYBIjMDXErrbKcyIsHFDeV4vlyZWGOzI1QnA15fdXN5F/IHtAUkHL0Y49mWDyLyAGK83IEUGQJc/aAWADlp1J8b741JZ0Fi6sy5hRecuOg7x4CIlT22wLiwlBA1JOgWl1svFwc6sZkCqRRfEG6kTEgmGvn/Vw7VVDFsn8FMoW4XK4j/1RA/szD1js8auUUZCdLfU5APQ6ybcIDxxD9awQU47UJyCRykRPIiwyC3mbxawiQsiicZQoI5trBzAOeYhPSvNYbypXuswVdsGIljMI6dh1IBsTNPDA/Mb9SpYCC2FNJ4BQ8QOth6uMBbXIz+p7GEZdgLv49wCl0EYYvdMY4BGgNC6E86UQB8XNDhCHZmoL9UOYLbWgmg8KGi/Fy6wXEKlbatc3FVY8h8UrvVNnK4Cs1mwFd9g1nUxpt6Y0A0RxnFumUI61ZQiqNGx9AT82iLF3n6rXyK28JCLb+EV7bz0tTeVo+OXigM5LfOEDlNay980SLAQTjqkwyuRn+JN0zHNEuwJsctKhnDpBgrQsQm05hgGB5V8YaR3hHtvBirtBOmC7pDb6kLF16QBreV2U4bNcj4qKPJ735m29H54dgouD1oe6k9nG53PdgSLyuxhPqFYLe53hAZOFWbVR3VKXpbw8jxYi/X8x7yXLc0aSnx/SZUBKJkSEQEA5DHv+bco6XpqO3JPLQBlra/RcB1ND7tZZrG3klVTOW/2ACAtcU8I6TtT7X/sMaL/aC8g72MuLiIX0eh4RO4P2D/JO2CtNmbh6QPmnbjiGkobTjBO+kKRiq3Z7Q103byyi7A6cjSRgibTIpJ9weaZ+C3+xD+7Pu/PTU68SyGrjfom6RJWqvgQIEc8Z5Qx15plWjUXQGuQNfMFHvZQ4L2R5Pglbn4ul++IPAiFoKSQtHqqJE9ohZBZasOGQ1yNBHFLA7/KKHHX+pV1lNRzTR7rgnf0CCSWS2DJk01VeFMKOdBSap3qFDRNeBc/OrJL9T4bqL+QLyhOCjYA8J36hyuYmVORIqkuE2/FWSlNqGqyMxUe8lpimXBDOnRptOaY335LVj2dmPDBBBcoIbBPN0HCAUbL1/p1ymcFkI4ihtJqNG1CVWVWvCu/PHVmQigY8xphQQuOPxjpeYlqvJIICwGWPWCUNzIW9Kha4yRQ7Xct10wwVWswYS2j6LStXn5QVzI6hX+fWr/iRXuiZ4xsnRXJRNenl7fPgbCElNo93XtfmA/CNgBMMyj7f39mbvgMz29o6PDTIpy3/Jm8MC7S/c+tXZlrcwKiWnQfkEsCqAFkikhM0N8fK0quWSQKglAhFIR7NzjFBsbNL5HCBebb2x827bMar5yFiBRuYQIG8dUTVVmsCW31ZAP+YXygcTR1F3HDvYLxMsLwugkI3XnOPt2WxnAzx6ouALpnumBSGhN3Yc36OAYtOOmj7TprwibrqgQiddi15HFthaWoNpo4S3O0GqNXs33VkMhAe1+W52XKXW6WzPYEOwzQGaEoo+pdOmiRxcP02LPMwDhWTih1dJNsxtjIQMS3ooANPOdM/wfk1QN9hPbG7oYHG4OvXK10XTkL7QrS+K3Ar3f8Sstwmk722Aux1ozwqCkrSZU8WqJ3u8AfnFXfTWjGo1GLudrWW6KelK1ituPThbbXgXXfhOaCd+LcIKmLbeHVsouE3xLvW7u6SsaDS0lusvA8eACLOerlfvJLq6k8iYrTaM7k3QywyQ7/6ms3ZrF59g0emQutd1bdv2sy3heMOjtFJ1gg0+Uf8c2g6Hbv0j/ogMEWFpXgVoi5PpdDqbzfa2944dx0T/U1WjakhB3StQZ34c3zgVJ2x152loBwLqLIoxO4K9z4dXiyQ/Pd7mZXNzxxMPwPaxqpLeoYgEcUCqGk5Ak+xthtpy5skPOg7hlca095lvkfFEznPNHTEo0LNPpzg5mG3vbaMBUFHIlSjpIMRmQPhHy/h8JnyWQq/hlxTVGamN5vQvAmH7EFUilnLNFr5HPLdVDi0kCZRoZ4ox4DFAg2BhDHOfn8OCxoU0bU0mk1pnMnL9eGfMSGLUTKVxlLACi6ECeaA7kpQiu7wSiuF4ZytAsjlFeRoZCDwSVSElBgjHsG13NGrX6yY+ULPKbMiYHaeegR8c0GgTPehi8JKM1tvzC4XUnXfIoK2IFSwrVcsJfBrps4N/s/bwn9Jl2pfU8Lsx27ju0yGqhIfI28vj2O9mzKL6S/wNQSUalyrTHlC7j93eefyBbQgWwutxGpkgWSTyHqntUnHaYIBu4v5OGdTQnm163Vj8IKuLV1lt73ithyky7YcDOkC3sRsH0z0V+OMVGq6y8GFWBIJPKzAsCxUkO95EUexCrrDQHQbCeymwIYrdJ0d3ors3S0p59VETPPbRcpxtVJD49Qhh7VOlCfuf6QA9Je2lSY2M7RzD73hJlkgKan006Q9fPW6ebkm4RtybkXoEFImb5DSVFBrHvHJMUA2E7TgJ92xzFRTQJW8Hetvt+MtWNSE1pSrk2ZFeeCkvKhFnUxwENjfCVaJXCpVT9CY80r1BxefEiwb3cagbLceptyMHro4i/Ja3ZroKxPvEsnAT9PHxHlKsKUc4RDMpT+NSlEJMm8Q529E+sssOFu04rtlhRPhsabeOK/TZHpEZyouITu1szcdB8ZA8Lk1iyrY6jd+6zBe2T05h8WFtuiOHEAlkI8BjQjrsbKTDwMt2SjaBlg1syiFe2J5tPos6TzSzGYm1ZcF3w5blbL/bXBKPt1xg/rIALHDn1gUnJtCkuyBeLT7/omMac1ZDIBdgHM8wqZICC3YQuxMyzbV40oFtUb14M36w93HS1odAGv2RachyclYkyHkH+YKNuSO1iUYSswteM/LiPO6R7VUoLjwugV1cEFPtz633OiNbFZr+6RxRaIJUVY/3pkmQEJpdf8mBTvZ3X9hOMGDH95QihWpU6MZ5sdV4vOCtTTudUds1HZWcKkmWSkH1yxvO3k4YEy7Wt3bZqgNvJ6GFO9+esSd8TnEszJjtiB7MFy0pmj4cuSYq2ziWHiUZDklwPCiEkNvlBqNB+hcWTuVfgk1oU+nQ/inw3a8B5Inen7RtVZY5TMhJTD0oMQtbyIKLhVP5F4fs8VIeZnHJ9tzuRhmTZUTT+y1bAjsXI+VTj9/FL9LRPN5nQRCiK9KWOW6EbbFbTOcY5kmj0a8bMusMEATDGcYhIrtqLEx7WHZWrKQ++2rAfHeK+JpG9IntGLRDoCzLdmRnGW95wgIGePCdaU9xiSN7LoAZfVruGJlE0Wsjh+2lI8n10G4gE5Iazp8oHpyD/feXOiYKHiOT4iiClKL3R1aTtsWUTbiHpbc77YKeWXBK1LKHFgJVBVs0rS6NXp0uHpWqDpsDIs38eXmuz74GZ0R1lzxR6QEcplf5nuEpyUjw9uZ+50WTbkFBWs7mr3M4AYcwLu+s4PGAyx1elEJ6Q9vvf5CMITElMgc1n0s4YcfApEp5wvIRnmr2svj65UTr18se21e2e0EMEua1k52cAjyfXpPCwFPNMrUjX/S214EnVTt+DJrXfcWdg/e6lGzwgfp8ZEdfM9Y6LFpbxVSLINSdBfzv4Braz8ErT/wcPJUYomKGp40z0ScOTvaI25OTCXoYfwri86tj/cMniOgqs9PGoegTy2P4pDnT3i8FgCeeyE4nD59EgGiZXGMJaeCdJPPlOdtWwbOaE4j5tPJwC8eoeJ5RGhQSvJVkcn/pxSF4BvHwZrV7jTk7Ep+WPfEwlXSqTSlpFn9wyZ0AvGyCEBXOjtALWo8h9ZIi6sMtMB/kD25Wv9mYOxK+2D1bj9rFy8UpvHm6Q8gWygBEWFxWrXRK8lIy5tQN5QdZRY4vz/wh95dvM0j7nG4UKq/Kd+Ll5jM0pGLx01p8Ay+Dc3h6NnJIH7J8jQ/3nCEVya5aa5WLK254xNOsvdE1/75Khx/XqXf73+EB9OgNLlmfppGLA4gIOdNPF+sapSNe25BrPc/OfJiMv/JvTezersWUxtcH0K0idSusJfjl+JqEQCrcZ+7Cx9eHIn+X4ivPNU8j+/ehm4mV+5sMbWlwdNktcXdAQWIFOnqxjM95bcD6cH+ZkcEOLs6eQ3CKpYO1Wap/05vIPcXiwYcMlPzo/Kkrht9WMdPgEy/j88h9i6LY/X60wpscDE4ORTHys8W7t8myHj9xKZaPqXR1efQq6x0f3dx2K8XILxZPv6w7egcy+HIQfptE37tP//i45EA9XFx+uCrF/BpyBm+WBOewcy2UYiAh1fv89OEkpZMYXFzf3j0X496NWPm2/1bDEzzNy+eww/MUBdmC2P12/TgeDBIeCf1hfHT9FVuNGPsbYvf+DbLfiDxcHhQjtkQtqlJ6Pvhw/vHmZn9//+jo6OHhAf0/+u+bm8uX+yuxUorF4sHJwmm+So6+3EVcE6eACJfY7Xavrq6e7u+urg673UKlVIofF/9LpefzmzdWNijj/ftiJRmTp4RYMAgic68slZ6/jH8iHCKDk/vTOMNeUhDm7t3LOtjZV8jj5e1znOtNj0Ysde/OTn722AAZP368PUy080VoKuLd+c2fZHCYDMb7L1elZO8VBwWZVqXy/PXi4acbTqLsX386OC3M82MMSxFH4Yu3pPleJ+PHyx+frrqJ7hljKRUOn87OL/50apYoKOH8ePnh22GhgkX0pYT/UXq+uj/7eLP/8KfVskQZjJE8XFxcXF9ff/36cn19cnHxiD9LyomykP8HSj5mu/AvvV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5144" name="AutoShape 24" descr="data:image/png;base64,iVBORw0KGgoAAAANSUhEUgAAANAAAADQCAMAAABBeh9GAAABLFBMVEX///9WVlr/fgC4xc5TU1f/fAD/egBQUFRNTVH/dwC2w8xLS1BTU1i7yNH/dgBXV1uEi5Fqam6/v8CMjI/19fWyvsdFRUrv7++rq62fn6Hj4+TGxsf/gQDX19hdXWF8fH9nZ2rR0dL/+vSDg4Z0dHeRkZOysrSioqTU2+GirbT/9Ou5ubqMk5pBQUamsbmYoaj/4Mj/kzf/jhv/6NV7gIb/zaP/iSliWVX/sndLVF3/uYb/1bL/wZX/kS3/sHD/wYr/2cD/o17Bbyf/zq7/oVv/lkD/o1LRcx3/8N+eZj3/38T/jDD/mUz/yqL/iQP/snTv6eH/tob/qlh7bWT/n0P/tW/fkl7rupSraTu9bTjseRzVoXj/sX+MYkZ3XUqWbEe5jWutoJjRqYjBaRNDUpNEAAAfPUlEQVR4nM1dC3faSJYGLCRhYbAAIxAgCSSBAw743W4/YnsSezyOY89kkt3u3sw+//9/2KqSVHVLDxBGOH3nnDkdLJA+1X1+dasql1ujNBoNTdP0Xq/XqWFpAZnUav1eT2+s8/6ZSQOB6HcmLddWLaHZVJDInKAPms337yVBmfzsZ10kWr8zHLm2YxgIgyQJQp6TsiDJSlMxHLvdqnV6Pbv2sx84WRq9GgKiGoYghYGUBQF9iAamaahuq6ZrWsNTNc35EwJCZtIbug567woCUuYGBAORpaplOaY9mvT18Hcnzf8Zjwc/46njpaH3Oi3XqTZlKaRaeTQiilK1HNsdtSb9XgSK933n1/97/nb+cf/hjR88VvQawmLJESzESgy13p4gG9G1eW6sp/z6l4Ioioeffpz8XExazVWtKm8qvp1IjtvqUyOZL66EACEpimL38/31z9E9TZ/UpabCYcG+y7BUsz3sa8v8VlXwAGFMRbFU+nbxxgal92ojR1IkXsVkxTCR70qwkzmiNfO//lEAgpTvx+N4HU8eJ3ptZFqSzFmMJDcNc9R5ZcDvKPk8BwgNVKl7e/IGo9TotFWjCtUMG4xUtYe9VMYSL22p/EsIELanwsGarUnrmTJnMwiLodpubWkdC4kplP8VxkPMqdS9XqPT65iyxGmZgKJ9Z1UwORyFhPJ/dUtiMQaTePhlXZBaBoMjyM1qfZJVityzBOl/9r/cdysxmIrFp5NM7hKWhiIEelYW1HY/w3S/ZuSVTi43GDx+7YpisRhGVDjYz+5mgWh1yXMAhuPWlooxi2Uo5IW+/98XL3ddgqjbBXpX+pC13jXqcr5qGE49E6MJSVsSrB7918O//9tf/vL7b3/7229/AEgHGesdHiBpqK+lrtRsKW+0W/1Opz9EJVT92Pml+iuW32GoLZxlOkgNDKid5sJer4Yeq16v2xYVp153W5NegqbqDrZOwTCqeZwDomqwTELDr7/x/i5bS2pLeUFNtB1UausIhWO9x3U2eSicsFJB/0LVdlNx7BEa5tA49w3P2aht9B5s0zRVJOizcGwSi+cZxtkR8glKrPloqBSqOwbCEamzI4IypOZ7xehxP9D3wwH+uLHb39V1VG20hXz5nx9EkRukyu1RZoCG6I5ylMjQa23TEqJlHS+C4FEI73Eejoqj0E8r3lVyS9/a2tjY2tpFIzipoiH7+81dhXPi4sFFVoDQDfJSnf+sUXOMfMywkOcnKofr8KqB3KNl4qQi3qW0/RESnJ0NT7Y0HJvykpYbnJxywbZY/J4RoBoCJFjgA61Tl5Uwc4BNpYoLItOuu+1Wq9XpdJDNzP3lhi3kDZXoXAAIIepbQr6Jvzg4+wwhFSvfslE7YrlNBmdi89WQICky4aQmHaRT2tyCmxdNRYBMPMwSBbSxVUOAFC/a7t9ygyR+/pgJIHSDfDNwcy0nDxI7ZOplE+Xc+nziIAkQ+iWrTgDNtiiiKQbkU1vjkyJ0DmL3OhNASLuanvJoJnMCglQ17FZvwbfnSa+ZL1uuFAK0gwDJw+Cah2+c2okfVvffZIRwComkLVM0htnurJg9TJCTs2wyQts8IMmlFw3Ou9wgPa1sSB4gogM4ayBwFGu0HBcSK9jJeYCEYwZoA1kWl5o8HnKI7lZFBADlRniEyoo1ySRPRf5AMJ0woF0ESLDhdUf3MCaJpyumdsTL+YA0WxCqRn/BN9KKgXIC28rzgLYaGKfKXTi4hmonfl5pjAb/+0uZAkJRqbWq5TB5j4zHi60A0G4uCgip3SlEtFKyev3XX/IAUIaiNWMAoVQB1RSCE7748Qkiuns9ouvu2gD1kJOT3DAgPyGKXH10D/z36+3opFJYAlADT0D28HyXL61Ov9dIou1qyMNIIx7Q5q4H6H3M9dcQ0cHrEF2gKj8FIDz/2OsM8WTX+yY3+YjnHQ21Heviscv0R4gG1nmAkLYARK+KsDfYFOcD0tF4tPD8I66KQP7tzUPIqApqKk0jNp/AWPwRSgcod8kQFQvny+MZXGFD/L2KAUUeSdM7tXbddCxDkjkgfv3juO5wMpmgNK9Ti8+PcFoqkVQuL09TAcpdFgGi5cmTb8SxEEBNFkkbjVrbVtFo+MU2KIYkwTBU052kyiIaDo6rpg9oIxWg3CWzo2LlcUk8lxXyxd/zEFBv6DQVSeKrIVJDCLiUW4Ls1tUyAkTiKquHAkDNpFdyXaCIxLvlpl1ufNrvN/zwTd9TDQ0lWnPj6aE6KrCXy+56JAmV4gFJdlL4BoiKZ8s4hoc774vdv/2apyrQqYabDiTkxsxh7xXlUN9AI+SZECvBA0B5oZ3wi4MzGmGLhS/pbze+LflfI4AU8mHDBbVqWZBQAV0fvjZPxVyFYCYBystOwg+PnwCi9FndWcX/Uvdf5XyQigTlgzc/ZLYnqxD3mE0SbA/Q9mZkhPKSUIv/9SNWToiHaZXukXqTPwCgXBvPekmSIlnt2qoFEY5AgkoASRwgG/8Bu0ChHg/p4pmaUeks3c0e7uhL+OM/y3laQTYmdVV1251XUQghIQPhUaesAseAsBrKfVx5SYYzibvRF/q6i91UdN3glqW2f/0nBpSG3F5OmPpygHQPkD90+bIsmZ1IMggcg3iVJvE+KbA38B9W6tx0KdEAIOMdBdTwAOVBvEYxoRYKCUCDxNvFZvRwRS8vvXTKsZnPyqKbQhygnA/IHzrPZ0iyYY+4mH3EciBxMbV1z+A/5/qYf04M3CsAclj+p05BOdRgfzBcQylTr6rWJ+wxrgMvXCiKiyqJC3bt4TjXkvEMTvaAcKLAADGKhPCpvij93NAxAioQpVfNastXvsEH9tbv599pTPUTR+JGmzjRNQAymJUcMyZ4c1cHgDp4XsAF6ZYgy2qLNN09cI85Ty6ZdiJ7a9hzM6vXSz8PAG1uMNlkQ6dMiINDCTGg0wW5arZ0r/j0Ed3NU7qjK3rd6ZFHqCOvnT2gjsJMH/CmG1vvDPgHLLu7es9WFMBCC1Yrl/vKlG6OXxh8CHK4QgVfpuFqiFHNywoqzifxTaUAkJAMyBu6zc0tVIXZFqgjFVsbg+CSnNPt06vEK+zg9SYG1IleqOl6v98JpI+kp+NJVF/QnzFb4jqoCG/F3agl0+eu7kFAsyggBGkLWXGvZUpU9WQ3d5LGL3xjFz3SF1kNcaVaf9i2HccwJMWXvGEYloOk7gv6s2Xg3mzD7cR6FADImEFAe9UYQAgR1nq9Y8p+bVm2tL9/on5BTBqiR6pwJY9WIV5bhXG1UTNVIx/tx84Hs95YfMrHchN7z0bSUoA2NnT/7oZMZg8lp2X99yFVpw8JgGhMLV55mLGTK5s0SDd6eDoy0lruI8EoytWqYaHBstvD3hxXQrynLxYLQwjQthALCKetntRMA93LGlr5yTl93IQkFbhCnyWyCDUTPFnf5acjy7gJARMjpukiGbVarWENt8svzMZBbipYOxwgaQEg9Bgtt90fla3do1M6RLHlOMtiicvGgk0oyLV1F/SZ4UYzwbSHZD0GnpJMZEjjAZkgUQAat7F5vGiEyNdR6iSpjdwLfeDDOCvapzpZevExYCcneG6qZ1BdQwqWN1vJLO9i0UDm40BAO2Y8oI0t/l4tCfcaPNA0TYwhHgfngUsoiv4AktTU8AKJEwyPVHXcVbvmIKBjDpCTAGiTc5a6IZBp0u/0kbvRdGEcGaDcEDs5rwMsyCbRm8lgAg8AkrgwNFWTAHE615Y94uaIluOVy8hNLqhCPgcK6ZLCnzy/Th5BkO1MWho1FoakWSpAuLSg0pDygon/Y3BGh+gwchPKpjCXgRW67DMkLvLXkpFAxSwNqEkfmxLb5KlB5hMCtAm+PpKDifl9NkRhavioQgcoqNM1rNBSMIPrmmZm3AIApEAT2npXBYBmnHWxbyNtEVTvzQ7OqOe+Dd2DDh6beyFqJtNcbIWO87DoDFCVAzSTkwBtsruPBPZUNHYWD3iuexAwksUuLZg6ePxjestWF5ZsCxZ86o09aTEgVAOyXtXBXQCoy0+wPJ5SpNQBTkJTKdlJjQHivPbmNkxFEgChBBP0mlxTzfrB3eKc+mxWLpFGi2b21R0ExJV3XKIA2CAOEIpBZdAsQYNr8QBmC2Oai1fYx4Scl9eAh/T5xFq+sxgQbuuFrSZX1FZuwKc07QH+XMNcOtf8l5m0pQRALOCiO0/jAOnoXTRhhXYSDJEIY+uNGNU4wp2F2zOzBiTD4mFjB4QhwNdBt40bM6rwt8aBnxO/MT9Hea5ikeVEpM1HHkWepqHhClsfTlq4aKhbaoLY6K+tSSzfzgAJsHjYmAKvzaaNvBHyvol7UmWOpoh99vFVDMo+Hv4Qr633J622bRoGXrVKurSlcoJ4RZ/yPo4kYYAMrhp6BwGZHCAv9dFI5wz/jj5S82eOe0w1DughCRbQa+st2zG8Dvj8AvGqWLz8047jFOoJgGaw4uL4Oh9QTYhGRmr/4lf62YnvzIuFG3YhITIk+jxa3RBi+7SDElxAxXgVi0HErKMyPIFzpSmooHKAoNcOOXSSbeMsXQjPVo5vqZ+jnwVkQhE0DDa8XDt4pL4gR2bzcZeF4HU3u6S7uUVIrciigDmAnERAAg+IoBhhpYnQhJTtrVAjoo4C1OakTBZM/9FQwcqDkRXJMt3RsNbpL9XdPBeQCsMQnyjgF6sp+biVGDSfo0Y0ptEWmJBHAwcMSYv5JTIPYLc6r+tungsIvjQ+rm7gW2GdkaPE5cPnYDyC9vsgNnF0ECnC6NeH5F5lSagaTjuePHwNoFARpwBAHL1FOIW+geeSY36OJtZP/gfUk38GlblHAwcKq7l48b1qj1YGg4VWPTwRwoUhNewTCPcVx0tT9qcY9KMGCMUncBXx2gr9vlabTDrzyMNl5H08IM5rq7shn0CWYZhxT3AR0rAjqoMv4CritTPrAV4ekKNDbdSQk8JzVbFzGYOQD2BeAjKqxGvHN++tCxD02mV7F/5JIy9Yig3TuVzALPjVNvPjkFDFqWkkiK0XECwepDawIWRCDaIwcRaUY7Nffhz9EfyzAC8ySBh6U0AwDMktHlBbzvN1EJTLINM5xAQPLe7EK3gRdnJSPfv54mRAsBri6a0NnRCdzSSLppSVeJMD86oiXBZGmKY1NMVgaTTjAHGkHF8obWmk5zbSoB4IrYlKmOF5pP+CPqFHZh6i1VAWoscDmnGAOHqrY6BEsprooVj58zIA1WoFsgyExyi/er74VYAAy5g3OEAkpiaryzjIrsV7BOhjYFEipOpIGKquZ+eqBEB7AA+fKNQWhBBWtV6Nc4NgZg+3wjDxwlC8FeJ57kanM2y326YDxRy1Q9KKi+wJgLZh8QD5ui2vXWLOK6Ju7nnM0MHy2+9bsyIvxd9riZbgQrTsBoJK1jg3GQ9ohyvvwCwLIYhjngVIoGWFEgLE6R8VHOTKodpDr5HF0inWSuf9AtxZYoQ4Uk4GxcMOGSA35oeoQD8wPggAwRUSpBri6Ai9Zat4r6UkBLgCR4OiyHjnOEG128OOrsWHsXhAcG6IW9tKbOv93IhIPXXlhs3ciXBRPAlk3qwSkZqlxC6WxiMh4D0kLFV1HNttTyZ9fVE0jgXEhyGw+ni6eIDYPFHpJDem/w2ZR0LKMZaxJQthKEil8oZj1vHuZJN+P2k04gRS2wwQ9NqQPNkjt56fg1Hmp3Sdo11AJdh4hosP5lg0jlEgy6Vtd9jpL9icbDEgwFWFOCwKiJiW5M6/D8t2rgEnB9da40bxPN1Akc64CYLcVFQXdzqvUOsBQIBTgFMpbOQ8nOF+owigA0rz5MalOEBkKoXWqxp5AkE2VNJ9t6rEAtqEYYhx+FtGigECgL4zyqd0A64gZC2lTRttRZKrZjujrWNiAXFem052eexwUh3EAN0tAOQ147CoqE3cYXSHxWwBcaQcDUOOkMQkQHlYBIjMDXErrbKcyIsHFDeV4vlyZWGOzI1QnA15fdXN5F/IHtAUkHL0Y49mWDyLyAGK83IEUGQJc/aAWADlp1J8b741JZ0Fi6sy5hRecuOg7x4CIlT22wLiwlBA1JOgWl1svFwc6sZkCqRRfEG6kTEgmGvn/Vw7VVDFsn8FMoW4XK4j/1RA/szD1js8auUUZCdLfU5APQ6ybcIDxxD9awQU47UJyCRykRPIiwyC3mbxawiQsiicZQoI5trBzAOeYhPSvNYbypXuswVdsGIljMI6dh1IBsTNPDA/Mb9SpYCC2FNJ4BQ8QOth6uMBbXIz+p7GEZdgLv49wCl0EYYvdMY4BGgNC6E86UQB8XNDhCHZmoL9UOYLbWgmg8KGi/Fy6wXEKlbatc3FVY8h8UrvVNnK4Cs1mwFd9g1nUxpt6Y0A0RxnFumUI61ZQiqNGx9AT82iLF3n6rXyK28JCLb+EV7bz0tTeVo+OXigM5LfOEDlNay980SLAQTjqkwyuRn+JN0zHNEuwJsctKhnDpBgrQsQm05hgGB5V8YaR3hHtvBirtBOmC7pDb6kLF16QBreV2U4bNcj4qKPJ735m29H54dgouD1oe6k9nG53PdgSLyuxhPqFYLe53hAZOFWbVR3VKXpbw8jxYi/X8x7yXLc0aSnx/SZUBKJkSEQEA5DHv+bco6XpqO3JPLQBlra/RcB1ND7tZZrG3klVTOW/2ACAtcU8I6TtT7X/sMaL/aC8g72MuLiIX0eh4RO4P2D/JO2CtNmbh6QPmnbjiGkobTjBO+kKRiq3Z7Q103byyi7A6cjSRgibTIpJ9weaZ+C3+xD+7Pu/PTU68SyGrjfom6RJWqvgQIEc8Z5Qx15plWjUXQGuQNfMFHvZQ4L2R5Pglbn4ul++IPAiFoKSQtHqqJE9ohZBZasOGQ1yNBHFLA7/KKHHX+pV1lNRzTR7rgnf0CCSWS2DJk01VeFMKOdBSap3qFDRNeBc/OrJL9T4bqL+QLyhOCjYA8J36hyuYmVORIqkuE2/FWSlNqGqyMxUe8lpimXBDOnRptOaY335LVj2dmPDBBBcoIbBPN0HCAUbL1/p1ymcFkI4ihtJqNG1CVWVWvCu/PHVmQigY8xphQQuOPxjpeYlqvJIICwGWPWCUNzIW9Kha4yRQ7Xct10wwVWswYS2j6LStXn5QVzI6hX+fWr/iRXuiZ4xsnRXJRNenl7fPgbCElNo93XtfmA/CNgBMMyj7f39mbvgMz29o6PDTIpy3/Jm8MC7S/c+tXZlrcwKiWnQfkEsCqAFkikhM0N8fK0quWSQKglAhFIR7NzjFBsbNL5HCBebb2x827bMar5yFiBRuYQIG8dUTVVmsCW31ZAP+YXygcTR1F3HDvYLxMsLwugkI3XnOPt2WxnAzx6ouALpnumBSGhN3Yc36OAYtOOmj7TprwibrqgQiddi15HFthaWoNpo4S3O0GqNXs33VkMhAe1+W52XKXW6WzPYEOwzQGaEoo+pdOmiRxcP02LPMwDhWTih1dJNsxtjIQMS3ooANPOdM/wfk1QN9hPbG7oYHG4OvXK10XTkL7QrS+K3Ar3f8Sstwmk722Aux1ozwqCkrSZU8WqJ3u8AfnFXfTWjGo1GLudrWW6KelK1ituPThbbXgXXfhOaCd+LcIKmLbeHVsouE3xLvW7u6SsaDS0lusvA8eACLOerlfvJLq6k8iYrTaM7k3QywyQ7/6ms3ZrF59g0emQutd1bdv2sy3heMOjtFJ1gg0+Uf8c2g6Hbv0j/ogMEWFpXgVoi5PpdDqbzfa2944dx0T/U1WjakhB3StQZ34c3zgVJ2x152loBwLqLIoxO4K9z4dXiyQ/Pd7mZXNzxxMPwPaxqpLeoYgEcUCqGk5Ak+xthtpy5skPOg7hlca095lvkfFEznPNHTEo0LNPpzg5mG3vbaMBUFHIlSjpIMRmQPhHy/h8JnyWQq/hlxTVGamN5vQvAmH7EFUilnLNFr5HPLdVDi0kCZRoZ4ox4DFAg2BhDHOfn8OCxoU0bU0mk1pnMnL9eGfMSGLUTKVxlLACi6ECeaA7kpQiu7wSiuF4ZytAsjlFeRoZCDwSVSElBgjHsG13NGrX6yY+ULPKbMiYHaeegR8c0GgTPehi8JKM1tvzC4XUnXfIoK2IFSwrVcsJfBrps4N/s/bwn9Jl2pfU8Lsx27ju0yGqhIfI28vj2O9mzKL6S/wNQSUalyrTHlC7j93eefyBbQgWwutxGpkgWSTyHqntUnHaYIBu4v5OGdTQnm163Vj8IKuLV1lt73ithyky7YcDOkC3sRsH0z0V+OMVGq6y8GFWBIJPKzAsCxUkO95EUexCrrDQHQbCeymwIYrdJ0d3ors3S0p59VETPPbRcpxtVJD49Qhh7VOlCfuf6QA9Je2lSY2M7RzD73hJlkgKan006Q9fPW6ebkm4RtybkXoEFImb5DSVFBrHvHJMUA2E7TgJ92xzFRTQJW8Hetvt+MtWNSE1pSrk2ZFeeCkvKhFnUxwENjfCVaJXCpVT9CY80r1BxefEiwb3cagbLceptyMHro4i/Ja3ZroKxPvEsnAT9PHxHlKsKUc4RDMpT+NSlEJMm8Q529E+sssOFu04rtlhRPhsabeOK/TZHpEZyouITu1szcdB8ZA8Lk1iyrY6jd+6zBe2T05h8WFtuiOHEAlkI8BjQjrsbKTDwMt2SjaBlg1syiFe2J5tPos6TzSzGYm1ZcF3w5blbL/bXBKPt1xg/rIALHDn1gUnJtCkuyBeLT7/omMac1ZDIBdgHM8wqZICC3YQuxMyzbV40oFtUb14M36w93HS1odAGv2RachyclYkyHkH+YKNuSO1iUYSswteM/LiPO6R7VUoLjwugV1cEFPtz633OiNbFZr+6RxRaIJUVY/3pkmQEJpdf8mBTvZ3X9hOMGDH95QihWpU6MZ5sdV4vOCtTTudUds1HZWcKkmWSkH1yxvO3k4YEy7Wt3bZqgNvJ6GFO9+esSd8TnEszJjtiB7MFy0pmj4cuSYq2ziWHiUZDklwPCiEkNvlBqNB+hcWTuVfgk1oU+nQ/inw3a8B5Inen7RtVZY5TMhJTD0oMQtbyIKLhVP5F4fs8VIeZnHJ9tzuRhmTZUTT+y1bAjsXI+VTj9/FL9LRPN5nQRCiK9KWOW6EbbFbTOcY5kmj0a8bMusMEATDGcYhIrtqLEx7WHZWrKQ++2rAfHeK+JpG9IntGLRDoCzLdmRnGW95wgIGePCdaU9xiSN7LoAZfVruGJlE0Wsjh+2lI8n10G4gE5Iazp8oHpyD/feXOiYKHiOT4iiClKL3R1aTtsWUTbiHpbc77YKeWXBK1LKHFgJVBVs0rS6NXp0uHpWqDpsDIs38eXmuz74GZ0R1lzxR6QEcplf5nuEpyUjw9uZ+50WTbkFBWs7mr3M4AYcwLu+s4PGAyx1elEJ6Q9vvf5CMITElMgc1n0s4YcfApEp5wvIRnmr2svj65UTr18se21e2e0EMEua1k52cAjyfXpPCwFPNMrUjX/S214EnVTt+DJrXfcWdg/e6lGzwgfp8ZEdfM9Y6LFpbxVSLINSdBfzv4Braz8ErT/wcPJUYomKGp40z0ScOTvaI25OTCXoYfwri86tj/cMniOgqs9PGoegTy2P4pDnT3i8FgCeeyE4nD59EgGiZXGMJaeCdJPPlOdtWwbOaE4j5tPJwC8eoeJ5RGhQSvJVkcn/pxSF4BvHwZrV7jTk7Ep+WPfEwlXSqTSlpFn9wyZ0AvGyCEBXOjtALWo8h9ZIi6sMtMB/kD25Wv9mYOxK+2D1bj9rFy8UpvHm6Q8gWygBEWFxWrXRK8lIy5tQN5QdZRY4vz/wh95dvM0j7nG4UKq/Kd+Ll5jM0pGLx01p8Ay+Dc3h6NnJIH7J8jQ/3nCEVya5aa5WLK254xNOsvdE1/75Khx/XqXf73+EB9OgNLlmfppGLA4gIOdNPF+sapSNe25BrPc/OfJiMv/JvTezersWUxtcH0K0idSusJfjl+JqEQCrcZ+7Cx9eHIn+X4ivPNU8j+/ehm4mV+5sMbWlwdNktcXdAQWIFOnqxjM95bcD6cH+ZkcEOLs6eQ3CKpYO1Wap/05vIPcXiwYcMlPzo/Kkrht9WMdPgEy/j88h9i6LY/X60wpscDE4ORTHys8W7t8myHj9xKZaPqXR1efQq6x0f3dx2K8XILxZPv6w7egcy+HIQfptE37tP//i45EA9XFx+uCrF/BpyBm+WBOewcy2UYiAh1fv89OEkpZMYXFzf3j0X496NWPm2/1bDEzzNy+eww/MUBdmC2P12/TgeDBIeCf1hfHT9FVuNGPsbYvf+DbLfiDxcHhQjtkQtqlJ6Pvhw/vHmZn9//+jo6OHhAf0/+u+bm8uX+yuxUorF4sHJwmm+So6+3EVcE6eACJfY7Xavrq6e7u+urg673UKlVIofF/9LpefzmzdWNijj/ftiJRmTp4RYMAgic68slZ6/jH8iHCKDk/vTOMNeUhDm7t3LOtjZV8jj5e1znOtNj0Ysde/OTn722AAZP368PUy080VoKuLd+c2fZHCYDMb7L1elZO8VBwWZVqXy/PXi4acbTqLsX386OC3M82MMSxFH4Yu3pPleJ+PHyx+frrqJ7hljKRUOn87OL/50apYoKOH8ePnh22GhgkX0pYT/UXq+uj/7eLP/8KfVskQZjJE8XFxcXF9ff/36cn19cnHxiD9LyomykP8HSj5mu/AvvV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9" name="CasellaDiTesto 14"/>
          <p:cNvSpPr txBox="1">
            <a:spLocks noChangeArrowheads="1"/>
          </p:cNvSpPr>
          <p:nvPr/>
        </p:nvSpPr>
        <p:spPr bwMode="auto">
          <a:xfrm>
            <a:off x="103188" y="225425"/>
            <a:ext cx="5653087" cy="276225"/>
          </a:xfrm>
          <a:prstGeom prst="rect">
            <a:avLst/>
          </a:prstGeom>
          <a:noFill/>
          <a:ln w="9525">
            <a:noFill/>
            <a:miter lim="800000"/>
            <a:headEnd/>
            <a:tailEnd/>
          </a:ln>
        </p:spPr>
        <p:txBody>
          <a:bodyPr>
            <a:spAutoFit/>
          </a:bodyPr>
          <a:lstStyle/>
          <a:p>
            <a:r>
              <a:rPr lang="it-IT" sz="1200" dirty="0">
                <a:solidFill>
                  <a:schemeClr val="bg1"/>
                </a:solidFill>
                <a:latin typeface="Arial Narrow" pitchFamily="34" charset="0"/>
              </a:rPr>
              <a:t>CASE STUDY  |   ARCHIVE MANAGEMENT</a:t>
            </a:r>
          </a:p>
        </p:txBody>
      </p:sp>
      <p:pic>
        <p:nvPicPr>
          <p:cNvPr id="22" name="Immagine 21" descr="logo_ICAM_office.jpg"/>
          <p:cNvPicPr>
            <a:picLocks noChangeAspect="1"/>
          </p:cNvPicPr>
          <p:nvPr/>
        </p:nvPicPr>
        <p:blipFill>
          <a:blip r:embed="rId4" cstate="print"/>
          <a:stretch>
            <a:fillRect/>
          </a:stretch>
        </p:blipFill>
        <p:spPr>
          <a:xfrm>
            <a:off x="610973" y="1268276"/>
            <a:ext cx="2926080" cy="739140"/>
          </a:xfrm>
          <a:prstGeom prst="rect">
            <a:avLst/>
          </a:prstGeom>
        </p:spPr>
      </p:pic>
      <p:sp>
        <p:nvSpPr>
          <p:cNvPr id="24" name="Rettangolo 23"/>
          <p:cNvSpPr>
            <a:spLocks/>
          </p:cNvSpPr>
          <p:nvPr/>
        </p:nvSpPr>
        <p:spPr>
          <a:xfrm>
            <a:off x="46458" y="4467043"/>
            <a:ext cx="1908000" cy="18352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pic>
        <p:nvPicPr>
          <p:cNvPr id="5122" name="Picture 2" descr="Risultati immagini per pila di documenti png"/>
          <p:cNvPicPr>
            <a:picLocks noChangeAspect="1" noChangeArrowheads="1"/>
          </p:cNvPicPr>
          <p:nvPr/>
        </p:nvPicPr>
        <p:blipFill>
          <a:blip r:embed="rId5" cstate="print"/>
          <a:srcRect/>
          <a:stretch>
            <a:fillRect/>
          </a:stretch>
        </p:blipFill>
        <p:spPr bwMode="auto">
          <a:xfrm>
            <a:off x="4093302" y="4553043"/>
            <a:ext cx="1656000" cy="1656000"/>
          </a:xfrm>
          <a:prstGeom prst="rect">
            <a:avLst/>
          </a:prstGeom>
          <a:noFill/>
        </p:spPr>
      </p:pic>
      <p:sp>
        <p:nvSpPr>
          <p:cNvPr id="27" name="Rettangolo 26"/>
          <p:cNvSpPr>
            <a:spLocks/>
          </p:cNvSpPr>
          <p:nvPr/>
        </p:nvSpPr>
        <p:spPr>
          <a:xfrm>
            <a:off x="70862" y="2643046"/>
            <a:ext cx="1881548" cy="1760269"/>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28" name="CasellaDiTesto 27"/>
          <p:cNvSpPr txBox="1"/>
          <p:nvPr/>
        </p:nvSpPr>
        <p:spPr>
          <a:xfrm>
            <a:off x="155575" y="3157907"/>
            <a:ext cx="1721864" cy="584775"/>
          </a:xfrm>
          <a:prstGeom prst="rect">
            <a:avLst/>
          </a:prstGeom>
          <a:noFill/>
        </p:spPr>
        <p:txBody>
          <a:bodyPr wrap="square" rtlCol="0">
            <a:spAutoFit/>
          </a:bodyPr>
          <a:lstStyle/>
          <a:p>
            <a:r>
              <a:rPr lang="it-IT" sz="1600" b="1" dirty="0">
                <a:latin typeface="Arial Narrow" pitchFamily="34" charset="0"/>
              </a:rPr>
              <a:t>THE APULIA REGION</a:t>
            </a:r>
          </a:p>
        </p:txBody>
      </p:sp>
    </p:spTree>
    <p:extLst>
      <p:ext uri="{BB962C8B-B14F-4D97-AF65-F5344CB8AC3E}">
        <p14:creationId xmlns:p14="http://schemas.microsoft.com/office/powerpoint/2010/main" val="397513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18" name="Rettangolo 17"/>
          <p:cNvSpPr>
            <a:spLocks/>
          </p:cNvSpPr>
          <p:nvPr/>
        </p:nvSpPr>
        <p:spPr>
          <a:xfrm>
            <a:off x="1994783" y="740286"/>
            <a:ext cx="3889423" cy="359709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11" name="Rettangolo 10"/>
          <p:cNvSpPr/>
          <p:nvPr/>
        </p:nvSpPr>
        <p:spPr>
          <a:xfrm>
            <a:off x="2012902" y="59216"/>
            <a:ext cx="3888000" cy="61212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12" name="CasellaDiTesto 11"/>
          <p:cNvSpPr txBox="1"/>
          <p:nvPr/>
        </p:nvSpPr>
        <p:spPr>
          <a:xfrm>
            <a:off x="2018172" y="249759"/>
            <a:ext cx="2734581" cy="323165"/>
          </a:xfrm>
          <a:prstGeom prst="rect">
            <a:avLst/>
          </a:prstGeom>
          <a:noFill/>
        </p:spPr>
        <p:txBody>
          <a:bodyPr wrap="square" rtlCol="0">
            <a:spAutoFit/>
          </a:bodyPr>
          <a:lstStyle/>
          <a:p>
            <a:r>
              <a:rPr lang="it-IT" sz="1500" b="1" dirty="0">
                <a:latin typeface="Arial Narrow" pitchFamily="34" charset="0"/>
                <a:cs typeface="Roboto Condensed Bold"/>
              </a:rPr>
              <a:t>THE PROBLEM</a:t>
            </a:r>
          </a:p>
        </p:txBody>
      </p:sp>
      <p:sp>
        <p:nvSpPr>
          <p:cNvPr id="23" name="Rettangolo 22"/>
          <p:cNvSpPr/>
          <p:nvPr/>
        </p:nvSpPr>
        <p:spPr>
          <a:xfrm>
            <a:off x="47752" y="56688"/>
            <a:ext cx="1908000" cy="614650"/>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7" name="Rettangolo 26"/>
          <p:cNvSpPr/>
          <p:nvPr/>
        </p:nvSpPr>
        <p:spPr>
          <a:xfrm>
            <a:off x="47752" y="8242819"/>
            <a:ext cx="5849154" cy="261077"/>
          </a:xfrm>
          <a:prstGeom prst="rect">
            <a:avLst/>
          </a:prstGeom>
          <a:solidFill>
            <a:srgbClr val="ECED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8" name="CasellaDiTesto 6"/>
          <p:cNvSpPr txBox="1">
            <a:spLocks noChangeArrowheads="1"/>
          </p:cNvSpPr>
          <p:nvPr/>
        </p:nvSpPr>
        <p:spPr bwMode="auto">
          <a:xfrm>
            <a:off x="46458" y="8263798"/>
            <a:ext cx="1933543" cy="246221"/>
          </a:xfrm>
          <a:prstGeom prst="rect">
            <a:avLst/>
          </a:prstGeom>
          <a:noFill/>
          <a:ln w="9525">
            <a:noFill/>
            <a:miter lim="800000"/>
            <a:headEnd/>
            <a:tailEnd/>
          </a:ln>
        </p:spPr>
        <p:txBody>
          <a:bodyPr wrap="none">
            <a:spAutoFit/>
          </a:bodyPr>
          <a:lstStyle/>
          <a:p>
            <a:pPr fontAlgn="auto">
              <a:spcBef>
                <a:spcPts val="0"/>
              </a:spcBef>
              <a:spcAft>
                <a:spcPts val="0"/>
              </a:spcAft>
              <a:defRPr/>
            </a:pPr>
            <a:r>
              <a:rPr lang="it-IT" sz="1000" dirty="0">
                <a:solidFill>
                  <a:schemeClr val="bg1">
                    <a:lumMod val="50000"/>
                  </a:schemeClr>
                </a:solidFill>
                <a:latin typeface="Roboto Condensed Light"/>
                <a:cs typeface="Roboto Condensed Light"/>
              </a:rPr>
              <a:t>© 2018 ICAM Srl.  </a:t>
            </a:r>
            <a:r>
              <a:rPr lang="it-IT" sz="1000" dirty="0" err="1">
                <a:solidFill>
                  <a:schemeClr val="bg1">
                    <a:lumMod val="50000"/>
                  </a:schemeClr>
                </a:solidFill>
                <a:latin typeface="Arial Narrow" pitchFamily="34" charset="0"/>
                <a:cs typeface="Roboto Condensed Light"/>
              </a:rPr>
              <a:t>All</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rights</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reserved</a:t>
            </a:r>
            <a:r>
              <a:rPr lang="it-IT" sz="1000" dirty="0">
                <a:solidFill>
                  <a:schemeClr val="bg1">
                    <a:lumMod val="50000"/>
                  </a:schemeClr>
                </a:solidFill>
                <a:latin typeface="Arial Narrow" pitchFamily="34" charset="0"/>
                <a:cs typeface="Roboto Condensed Light"/>
              </a:rPr>
              <a:t>.</a:t>
            </a:r>
          </a:p>
        </p:txBody>
      </p:sp>
      <p:pic>
        <p:nvPicPr>
          <p:cNvPr id="29" name="Immagine 28" descr="icona_domanda.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94" y="817427"/>
            <a:ext cx="1867658" cy="1523052"/>
          </a:xfrm>
          <a:prstGeom prst="rect">
            <a:avLst/>
          </a:prstGeom>
        </p:spPr>
      </p:pic>
      <p:sp>
        <p:nvSpPr>
          <p:cNvPr id="30" name="CasellaDiTesto 29"/>
          <p:cNvSpPr txBox="1"/>
          <p:nvPr/>
        </p:nvSpPr>
        <p:spPr>
          <a:xfrm>
            <a:off x="2057606" y="842238"/>
            <a:ext cx="3695494" cy="3262432"/>
          </a:xfrm>
          <a:prstGeom prst="rect">
            <a:avLst/>
          </a:prstGeom>
          <a:noFill/>
        </p:spPr>
        <p:txBody>
          <a:bodyPr wrap="square" rtlCol="0">
            <a:spAutoFit/>
          </a:bodyPr>
          <a:lstStyle/>
          <a:p>
            <a:pPr>
              <a:spcBef>
                <a:spcPts val="600"/>
              </a:spcBef>
            </a:pPr>
            <a:r>
              <a:rPr lang="en-US" sz="1400" dirty="0">
                <a:latin typeface="Arial Narrow" pitchFamily="34" charset="0"/>
              </a:rPr>
              <a:t>The Apulia Region, as all the other Italian Public Institutions, is obliged to respect  the articles 822 and 824 of the Italian Civil Code, which consider the archives and the public records as cultural heritage, regardless of their age, type, or content. </a:t>
            </a:r>
          </a:p>
          <a:p>
            <a:pPr>
              <a:spcBef>
                <a:spcPts val="600"/>
              </a:spcBef>
            </a:pPr>
            <a:r>
              <a:rPr lang="en-US" sz="1400" dirty="0">
                <a:latin typeface="Arial Narrow" pitchFamily="34" charset="0"/>
              </a:rPr>
              <a:t>Therefore, all documents produced, received, or stored in any way by a public administration have a double nature of cultural goods and public acts.</a:t>
            </a:r>
          </a:p>
          <a:p>
            <a:pPr>
              <a:spcBef>
                <a:spcPts val="600"/>
              </a:spcBef>
            </a:pPr>
            <a:r>
              <a:rPr lang="en-US" sz="1400" dirty="0">
                <a:latin typeface="Arial Narrow" pitchFamily="34" charset="0"/>
              </a:rPr>
              <a:t>In order to </a:t>
            </a:r>
            <a:r>
              <a:rPr lang="en-US" sz="1400" b="1" dirty="0">
                <a:latin typeface="Arial Narrow" pitchFamily="34" charset="0"/>
              </a:rPr>
              <a:t>meet</a:t>
            </a:r>
            <a:r>
              <a:rPr lang="en-US" sz="1400" dirty="0">
                <a:latin typeface="Arial Narrow" pitchFamily="34" charset="0"/>
              </a:rPr>
              <a:t> these </a:t>
            </a:r>
            <a:r>
              <a:rPr lang="en-US" sz="1400" b="1" dirty="0">
                <a:latin typeface="Arial Narrow" pitchFamily="34" charset="0"/>
              </a:rPr>
              <a:t>regulatory requirements </a:t>
            </a:r>
            <a:r>
              <a:rPr lang="en-US" sz="1400" dirty="0">
                <a:latin typeface="Arial Narrow" pitchFamily="34" charset="0"/>
              </a:rPr>
              <a:t>and </a:t>
            </a:r>
            <a:r>
              <a:rPr lang="en-US" sz="1400" b="1" dirty="0">
                <a:latin typeface="Arial Narrow" pitchFamily="34" charset="0"/>
              </a:rPr>
              <a:t>ensure a better and more efficient document archiving</a:t>
            </a:r>
            <a:r>
              <a:rPr lang="en-US" sz="1400" dirty="0">
                <a:latin typeface="Arial Narrow" pitchFamily="34" charset="0"/>
              </a:rPr>
              <a:t>, in 2013, the Apulia Region decided to move its departments to a brand new and larger building and designed a new organization of spaces dedicated to the documents storage.</a:t>
            </a:r>
            <a:endParaRPr lang="it-IT" sz="1400" dirty="0">
              <a:latin typeface="Arial Narrow" pitchFamily="34" charset="0"/>
            </a:endParaRPr>
          </a:p>
        </p:txBody>
      </p:sp>
      <p:sp>
        <p:nvSpPr>
          <p:cNvPr id="36" name="Rettangolo 35"/>
          <p:cNvSpPr>
            <a:spLocks/>
          </p:cNvSpPr>
          <p:nvPr/>
        </p:nvSpPr>
        <p:spPr>
          <a:xfrm>
            <a:off x="2012902" y="6352586"/>
            <a:ext cx="3889423" cy="1852134"/>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38" name="Rettangolo 37"/>
          <p:cNvSpPr/>
          <p:nvPr/>
        </p:nvSpPr>
        <p:spPr>
          <a:xfrm>
            <a:off x="2075807" y="6818117"/>
            <a:ext cx="3853380" cy="1384995"/>
          </a:xfrm>
          <a:prstGeom prst="rect">
            <a:avLst/>
          </a:prstGeom>
        </p:spPr>
        <p:txBody>
          <a:bodyPr wrap="square">
            <a:spAutoFit/>
          </a:bodyPr>
          <a:lstStyle/>
          <a:p>
            <a:pPr marL="173038" indent="-173038" defTabSz="381000">
              <a:buFont typeface="Wingdings" pitchFamily="2" charset="2"/>
              <a:buChar char="§"/>
            </a:pPr>
            <a:r>
              <a:rPr lang="en-US" altLang="it-IT" sz="1400" dirty="0">
                <a:latin typeface="Arial Narrow" pitchFamily="34" charset="0"/>
              </a:rPr>
              <a:t>An increasing number of paper documents. </a:t>
            </a:r>
          </a:p>
          <a:p>
            <a:pPr marL="173038" indent="-173038" defTabSz="381000">
              <a:buFont typeface="Wingdings" pitchFamily="2" charset="2"/>
              <a:buChar char="§"/>
            </a:pPr>
            <a:r>
              <a:rPr lang="en-US" altLang="it-IT" sz="1400" dirty="0">
                <a:latin typeface="Arial Narrow" pitchFamily="34" charset="0"/>
              </a:rPr>
              <a:t>Documents retained for a long time as required by regulatory requirements.</a:t>
            </a:r>
          </a:p>
          <a:p>
            <a:pPr marL="173038" indent="-173038" defTabSz="381000">
              <a:buFont typeface="Wingdings" pitchFamily="2" charset="2"/>
              <a:buChar char="§"/>
            </a:pPr>
            <a:r>
              <a:rPr lang="en-US" altLang="it-IT" sz="1400" dirty="0">
                <a:latin typeface="Arial Narrow" pitchFamily="34" charset="0"/>
              </a:rPr>
              <a:t>Protection of sensitive information whether held on paper documents or information displayed on PC monitors, etc. … </a:t>
            </a:r>
          </a:p>
        </p:txBody>
      </p:sp>
      <p:sp>
        <p:nvSpPr>
          <p:cNvPr id="39" name="CasellaDiTesto 38"/>
          <p:cNvSpPr txBox="1"/>
          <p:nvPr/>
        </p:nvSpPr>
        <p:spPr>
          <a:xfrm>
            <a:off x="2075322" y="6434564"/>
            <a:ext cx="2734581" cy="323165"/>
          </a:xfrm>
          <a:prstGeom prst="rect">
            <a:avLst/>
          </a:prstGeom>
          <a:noFill/>
        </p:spPr>
        <p:txBody>
          <a:bodyPr wrap="square" rtlCol="0">
            <a:spAutoFit/>
          </a:bodyPr>
          <a:lstStyle/>
          <a:p>
            <a:r>
              <a:rPr lang="it-IT" sz="1500" b="1" dirty="0">
                <a:latin typeface="Arial Narrow" pitchFamily="34" charset="0"/>
                <a:cs typeface="Roboto Condensed Bold"/>
              </a:rPr>
              <a:t>KEY CHALLENGES: </a:t>
            </a:r>
          </a:p>
        </p:txBody>
      </p:sp>
      <p:sp>
        <p:nvSpPr>
          <p:cNvPr id="16" name="Rettangolo 15"/>
          <p:cNvSpPr>
            <a:spLocks/>
          </p:cNvSpPr>
          <p:nvPr/>
        </p:nvSpPr>
        <p:spPr>
          <a:xfrm>
            <a:off x="46235" y="6366233"/>
            <a:ext cx="1908000" cy="185213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lumMod val="65000"/>
                  </a:schemeClr>
                </a:solidFill>
              </a:rPr>
              <a:t> </a:t>
            </a:r>
          </a:p>
        </p:txBody>
      </p:sp>
      <p:pic>
        <p:nvPicPr>
          <p:cNvPr id="3076" name="Picture 4" descr="http://padhlebeta.in/Icon/filing.png"/>
          <p:cNvPicPr>
            <a:picLocks noChangeAspect="1" noChangeArrowheads="1"/>
          </p:cNvPicPr>
          <p:nvPr/>
        </p:nvPicPr>
        <p:blipFill>
          <a:blip r:embed="rId4" cstate="print"/>
          <a:srcRect/>
          <a:stretch>
            <a:fillRect/>
          </a:stretch>
        </p:blipFill>
        <p:spPr bwMode="auto">
          <a:xfrm>
            <a:off x="103861" y="4506209"/>
            <a:ext cx="1809646" cy="1809647"/>
          </a:xfrm>
          <a:prstGeom prst="rect">
            <a:avLst/>
          </a:prstGeom>
          <a:noFill/>
        </p:spPr>
      </p:pic>
      <p:sp>
        <p:nvSpPr>
          <p:cNvPr id="4098" name="AutoShape 2" descr="data:image/png;base64,iVBORw0KGgoAAAANSUhEUgAAANAAAADQCAMAAABBeh9GAAABLFBMVEX///9WVlr/fgC4xc5TU1f/fAD/egBQUFRNTVH/dwC2w8xLS1BTU1i7yNH/dgBXV1uEi5Fqam6/v8CMjI/19fWyvsdFRUrv7++rq62fn6Hj4+TGxsf/gQDX19hdXWF8fH9nZ2rR0dL/+vSDg4Z0dHeRkZOysrSioqTU2+GirbT/9Ou5ubqMk5pBQUamsbmYoaj/4Mj/kzf/jhv/6NV7gIb/zaP/iSliWVX/sndLVF3/uYb/1bL/wZX/kS3/sHD/wYr/2cD/o17Bbyf/zq7/oVv/lkD/o1LRcx3/8N+eZj3/38T/jDD/mUz/yqL/iQP/snTv6eH/tob/qlh7bWT/n0P/tW/fkl7rupSraTu9bTjseRzVoXj/sX+MYkZ3XUqWbEe5jWutoJjRqYjBaRNDUpNEAAAfPUlEQVR4nM1dC3faSJYGLCRhYbAAIxAgCSSBAw743W4/YnsSezyOY89kkt3u3sw+//9/2KqSVHVLDxBGOH3nnDkdLJA+1X1+dasql1ujNBoNTdP0Xq/XqWFpAZnUav1eT2+s8/6ZSQOB6HcmLddWLaHZVJDInKAPms337yVBmfzsZ10kWr8zHLm2YxgIgyQJQp6TsiDJSlMxHLvdqnV6Pbv2sx84WRq9GgKiGoYghYGUBQF9iAamaahuq6ZrWsNTNc35EwJCZtIbug567woCUuYGBAORpaplOaY9mvT18Hcnzf8Zjwc/46njpaH3Oi3XqTZlKaRaeTQiilK1HNsdtSb9XgSK933n1/97/nb+cf/hjR88VvQawmLJESzESgy13p4gG9G1eW6sp/z6l4Ioioeffpz8XExazVWtKm8qvp1IjtvqUyOZL66EACEpimL38/31z9E9TZ/UpabCYcG+y7BUsz3sa8v8VlXwAGFMRbFU+nbxxgal92ojR1IkXsVkxTCR70qwkzmiNfO//lEAgpTvx+N4HU8eJ3ptZFqSzFmMJDcNc9R5ZcDvKPk8BwgNVKl7e/IGo9TotFWjCtUMG4xUtYe9VMYSL22p/EsIELanwsGarUnrmTJnMwiLodpubWkdC4kplP8VxkPMqdS9XqPT65iyxGmZgKJ9Z1UwORyFhPJ/dUtiMQaTePhlXZBaBoMjyM1qfZJVityzBOl/9r/cdysxmIrFp5NM7hKWhiIEelYW1HY/w3S/ZuSVTi43GDx+7YpisRhGVDjYz+5mgWh1yXMAhuPWlooxi2Uo5IW+/98XL3ddgqjbBXpX+pC13jXqcr5qGE49E6MJSVsSrB7918O//9tf/vL7b3/7229/AEgHGesdHiBpqK+lrtRsKW+0W/1Opz9EJVT92Pml+iuW32GoLZxlOkgNDKid5sJer4Yeq16v2xYVp153W5NegqbqDrZOwTCqeZwDomqwTELDr7/x/i5bS2pLeUFNtB1UausIhWO9x3U2eSicsFJB/0LVdlNx7BEa5tA49w3P2aht9B5s0zRVJOizcGwSi+cZxtkR8glKrPloqBSqOwbCEamzI4IypOZ7xehxP9D3wwH+uLHb39V1VG20hXz5nx9EkRukyu1RZoCG6I5ylMjQa23TEqJlHS+C4FEI73Eejoqj0E8r3lVyS9/a2tjY2tpFIzipoiH7+81dhXPi4sFFVoDQDfJSnf+sUXOMfMywkOcnKofr8KqB3KNl4qQi3qW0/RESnJ0NT7Y0HJvykpYbnJxywbZY/J4RoBoCJFjgA61Tl5Uwc4BNpYoLItOuu+1Wq9XpdJDNzP3lhi3kDZXoXAAIIepbQr6Jvzg4+wwhFSvfslE7YrlNBmdi89WQICky4aQmHaRT2tyCmxdNRYBMPMwSBbSxVUOAFC/a7t9ygyR+/pgJIHSDfDNwcy0nDxI7ZOplE+Xc+nziIAkQ+iWrTgDNtiiiKQbkU1vjkyJ0DmL3OhNASLuanvJoJnMCglQ17FZvwbfnSa+ZL1uuFAK0gwDJw+Cah2+c2okfVvffZIRwComkLVM0htnurJg9TJCTs2wyQts8IMmlFw3Ou9wgPa1sSB4gogM4ayBwFGu0HBcSK9jJeYCEYwZoA1kWl5o8HnKI7lZFBADlRniEyoo1ySRPRf5AMJ0woF0ESLDhdUf3MCaJpyumdsTL+YA0WxCqRn/BN9KKgXIC28rzgLYaGKfKXTi4hmonfl5pjAb/+0uZAkJRqbWq5TB5j4zHi60A0G4uCgip3SlEtFKyev3XX/IAUIaiNWMAoVQB1RSCE7748Qkiuns9ouvu2gD1kJOT3DAgPyGKXH10D/z36+3opFJYAlADT0D28HyXL61Ov9dIou1qyMNIIx7Q5q4H6H3M9dcQ0cHrEF2gKj8FIDz/2OsM8WTX+yY3+YjnHQ21Heviscv0R4gG1nmAkLYARK+KsDfYFOcD0tF4tPD8I66KQP7tzUPIqApqKk0jNp/AWPwRSgcod8kQFQvny+MZXGFD/L2KAUUeSdM7tXbddCxDkjkgfv3juO5wMpmgNK9Ti8+PcFoqkVQuL09TAcpdFgGi5cmTb8SxEEBNFkkbjVrbVtFo+MU2KIYkwTBU052kyiIaDo6rpg9oIxWg3CWzo2LlcUk8lxXyxd/zEFBv6DQVSeKrIVJDCLiUW4Ls1tUyAkTiKquHAkDNpFdyXaCIxLvlpl1ufNrvN/zwTd9TDQ0lWnPj6aE6KrCXy+56JAmV4gFJdlL4BoiKZ8s4hoc774vdv/2apyrQqYabDiTkxsxh7xXlUN9AI+SZECvBA0B5oZ3wi4MzGmGLhS/pbze+LflfI4AU8mHDBbVqWZBQAV0fvjZPxVyFYCYBystOwg+PnwCi9FndWcX/Uvdf5XyQigTlgzc/ZLYnqxD3mE0SbA/Q9mZkhPKSUIv/9SNWToiHaZXukXqTPwCgXBvPekmSIlnt2qoFEY5AgkoASRwgG/8Bu0ChHg/p4pmaUeks3c0e7uhL+OM/y3laQTYmdVV1251XUQghIQPhUaesAseAsBrKfVx5SYYzibvRF/q6i91UdN3glqW2f/0nBpSG3F5OmPpygHQPkD90+bIsmZ1IMggcg3iVJvE+KbA38B9W6tx0KdEAIOMdBdTwAOVBvEYxoRYKCUCDxNvFZvRwRS8vvXTKsZnPyqKbQhygnA/IHzrPZ0iyYY+4mH3EciBxMbV1z+A/5/qYf04M3CsAclj+p05BOdRgfzBcQylTr6rWJ+wxrgMvXCiKiyqJC3bt4TjXkvEMTvaAcKLAADGKhPCpvij93NAxAioQpVfNastXvsEH9tbv599pTPUTR+JGmzjRNQAymJUcMyZ4c1cHgDp4XsAF6ZYgy2qLNN09cI85Ty6ZdiJ7a9hzM6vXSz8PAG1uMNlkQ6dMiINDCTGg0wW5arZ0r/j0Ed3NU7qjK3rd6ZFHqCOvnT2gjsJMH/CmG1vvDPgHLLu7es9WFMBCC1Yrl/vKlG6OXxh8CHK4QgVfpuFqiFHNywoqzifxTaUAkJAMyBu6zc0tVIXZFqgjFVsbg+CSnNPt06vEK+zg9SYG1IleqOl6v98JpI+kp+NJVF/QnzFb4jqoCG/F3agl0+eu7kFAsyggBGkLWXGvZUpU9WQ3d5LGL3xjFz3SF1kNcaVaf9i2HccwJMWXvGEYloOk7gv6s2Xg3mzD7cR6FADImEFAe9UYQAgR1nq9Y8p+bVm2tL9/on5BTBqiR6pwJY9WIV5bhXG1UTNVIx/tx84Hs95YfMrHchN7z0bSUoA2NnT/7oZMZg8lp2X99yFVpw8JgGhMLV55mLGTK5s0SDd6eDoy0lruI8EoytWqYaHBstvD3hxXQrynLxYLQwjQthALCKetntRMA93LGlr5yTl93IQkFbhCnyWyCDUTPFnf5acjy7gJARMjpukiGbVarWENt8svzMZBbipYOxwgaQEg9Bgtt90fla3do1M6RLHlOMtiicvGgk0oyLV1F/SZ4UYzwbSHZD0GnpJMZEjjAZkgUQAat7F5vGiEyNdR6iSpjdwLfeDDOCvapzpZevExYCcneG6qZ1BdQwqWN1vJLO9i0UDm40BAO2Y8oI0t/l4tCfcaPNA0TYwhHgfngUsoiv4AktTU8AKJEwyPVHXcVbvmIKBjDpCTAGiTc5a6IZBp0u/0kbvRdGEcGaDcEDs5rwMsyCbRm8lgAg8AkrgwNFWTAHE615Y94uaIluOVy8hNLqhCPgcK6ZLCnzy/Th5BkO1MWho1FoakWSpAuLSg0pDygon/Y3BGh+gwchPKpjCXgRW67DMkLvLXkpFAxSwNqEkfmxLb5KlB5hMCtAm+PpKDifl9NkRhavioQgcoqNM1rNBSMIPrmmZm3AIApEAT2npXBYBmnHWxbyNtEVTvzQ7OqOe+Dd2DDh6beyFqJtNcbIWO87DoDFCVAzSTkwBtsruPBPZUNHYWD3iuexAwksUuLZg6ePxjestWF5ZsCxZ86o09aTEgVAOyXtXBXQCoy0+wPJ5SpNQBTkJTKdlJjQHivPbmNkxFEgChBBP0mlxTzfrB3eKc+mxWLpFGi2b21R0ExJV3XKIA2CAOEIpBZdAsQYNr8QBmC2Oai1fYx4Scl9eAh/T5xFq+sxgQbuuFrSZX1FZuwKc07QH+XMNcOtf8l5m0pQRALOCiO0/jAOnoXTRhhXYSDJEIY+uNGNU4wp2F2zOzBiTD4mFjB4QhwNdBt40bM6rwt8aBnxO/MT9Hea5ikeVEpM1HHkWepqHhClsfTlq4aKhbaoLY6K+tSSzfzgAJsHjYmAKvzaaNvBHyvol7UmWOpoh99vFVDMo+Hv4Qr633J622bRoGXrVKurSlcoJ4RZ/yPo4kYYAMrhp6BwGZHCAv9dFI5wz/jj5S82eOe0w1DughCRbQa+st2zG8Dvj8AvGqWLz8047jFOoJgGaw4uL4Oh9QTYhGRmr/4lf62YnvzIuFG3YhITIk+jxa3RBi+7SDElxAxXgVi0HErKMyPIFzpSmooHKAoNcOOXSSbeMsXQjPVo5vqZ+jnwVkQhE0DDa8XDt4pL4gR2bzcZeF4HU3u6S7uUVIrciigDmAnERAAg+IoBhhpYnQhJTtrVAjoo4C1OakTBZM/9FQwcqDkRXJMt3RsNbpL9XdPBeQCsMQnyjgF6sp+biVGDSfo0Y0ptEWmJBHAwcMSYv5JTIPYLc6r+tungsIvjQ+rm7gW2GdkaPE5cPnYDyC9vsgNnF0ECnC6NeH5F5lSagaTjuePHwNoFARpwBAHL1FOIW+geeSY36OJtZP/gfUk38GlblHAwcKq7l48b1qj1YGg4VWPTwRwoUhNewTCPcVx0tT9qcY9KMGCMUncBXx2gr9vlabTDrzyMNl5H08IM5rq7shn0CWYZhxT3AR0rAjqoMv4CritTPrAV4ekKNDbdSQk8JzVbFzGYOQD2BeAjKqxGvHN++tCxD02mV7F/5JIy9Yig3TuVzALPjVNvPjkFDFqWkkiK0XECwepDawIWRCDaIwcRaUY7Nffhz9EfyzAC8ySBh6U0AwDMktHlBbzvN1EJTLINM5xAQPLe7EK3gRdnJSPfv54mRAsBri6a0NnRCdzSSLppSVeJMD86oiXBZGmKY1NMVgaTTjAHGkHF8obWmk5zbSoB4IrYlKmOF5pP+CPqFHZh6i1VAWoscDmnGAOHqrY6BEsprooVj58zIA1WoFsgyExyi/er74VYAAy5g3OEAkpiaryzjIrsV7BOhjYFEipOpIGKquZ+eqBEB7AA+fKNQWhBBWtV6Nc4NgZg+3wjDxwlC8FeJ57kanM2y326YDxRy1Q9KKi+wJgLZh8QD5ui2vXWLOK6Ju7nnM0MHy2+9bsyIvxd9riZbgQrTsBoJK1jg3GQ9ohyvvwCwLIYhjngVIoGWFEgLE6R8VHOTKodpDr5HF0inWSuf9AtxZYoQ4Uk4GxcMOGSA35oeoQD8wPggAwRUSpBri6Ai9Zat4r6UkBLgCR4OiyHjnOEG128OOrsWHsXhAcG6IW9tKbOv93IhIPXXlhs3ciXBRPAlk3qwSkZqlxC6WxiMh4D0kLFV1HNttTyZ9fVE0jgXEhyGw+ni6eIDYPFHpJDem/w2ZR0LKMZaxJQthKEil8oZj1vHuZJN+P2k04gRS2wwQ9NqQPNkjt56fg1Hmp3Sdo11AJdh4hosP5lg0jlEgy6Vtd9jpL9icbDEgwFWFOCwKiJiW5M6/D8t2rgEnB9da40bxPN1Akc64CYLcVFQXdzqvUOsBQIBTgFMpbOQ8nOF+owigA0rz5MalOEBkKoXWqxp5AkE2VNJ9t6rEAtqEYYhx+FtGigECgL4zyqd0A64gZC2lTRttRZKrZjujrWNiAXFem052eexwUh3EAN0tAOQ147CoqE3cYXSHxWwBcaQcDUOOkMQkQHlYBIjMDXErrbKcyIsHFDeV4vlyZWGOzI1QnA15fdXN5F/IHtAUkHL0Y49mWDyLyAGK83IEUGQJc/aAWADlp1J8b741JZ0Fi6sy5hRecuOg7x4CIlT22wLiwlBA1JOgWl1svFwc6sZkCqRRfEG6kTEgmGvn/Vw7VVDFsn8FMoW4XK4j/1RA/szD1js8auUUZCdLfU5APQ6ybcIDxxD9awQU47UJyCRykRPIiwyC3mbxawiQsiicZQoI5trBzAOeYhPSvNYbypXuswVdsGIljMI6dh1IBsTNPDA/Mb9SpYCC2FNJ4BQ8QOth6uMBbXIz+p7GEZdgLv49wCl0EYYvdMY4BGgNC6E86UQB8XNDhCHZmoL9UOYLbWgmg8KGi/Fy6wXEKlbatc3FVY8h8UrvVNnK4Cs1mwFd9g1nUxpt6Y0A0RxnFumUI61ZQiqNGx9AT82iLF3n6rXyK28JCLb+EV7bz0tTeVo+OXigM5LfOEDlNay980SLAQTjqkwyuRn+JN0zHNEuwJsctKhnDpBgrQsQm05hgGB5V8YaR3hHtvBirtBOmC7pDb6kLF16QBreV2U4bNcj4qKPJ735m29H54dgouD1oe6k9nG53PdgSLyuxhPqFYLe53hAZOFWbVR3VKXpbw8jxYi/X8x7yXLc0aSnx/SZUBKJkSEQEA5DHv+bco6XpqO3JPLQBlra/RcB1ND7tZZrG3klVTOW/2ACAtcU8I6TtT7X/sMaL/aC8g72MuLiIX0eh4RO4P2D/JO2CtNmbh6QPmnbjiGkobTjBO+kKRiq3Z7Q103byyi7A6cjSRgibTIpJ9weaZ+C3+xD+7Pu/PTU68SyGrjfom6RJWqvgQIEc8Z5Qx15plWjUXQGuQNfMFHvZQ4L2R5Pglbn4ul++IPAiFoKSQtHqqJE9ohZBZasOGQ1yNBHFLA7/KKHHX+pV1lNRzTR7rgnf0CCSWS2DJk01VeFMKOdBSap3qFDRNeBc/OrJL9T4bqL+QLyhOCjYA8J36hyuYmVORIqkuE2/FWSlNqGqyMxUe8lpimXBDOnRptOaY335LVj2dmPDBBBcoIbBPN0HCAUbL1/p1ymcFkI4ihtJqNG1CVWVWvCu/PHVmQigY8xphQQuOPxjpeYlqvJIICwGWPWCUNzIW9Kha4yRQ7Xct10wwVWswYS2j6LStXn5QVzI6hX+fWr/iRXuiZ4xsnRXJRNenl7fPgbCElNo93XtfmA/CNgBMMyj7f39mbvgMz29o6PDTIpy3/Jm8MC7S/c+tXZlrcwKiWnQfkEsCqAFkikhM0N8fK0quWSQKglAhFIR7NzjFBsbNL5HCBebb2x827bMar5yFiBRuYQIG8dUTVVmsCW31ZAP+YXygcTR1F3HDvYLxMsLwugkI3XnOPt2WxnAzx6ouALpnumBSGhN3Yc36OAYtOOmj7TprwibrqgQiddi15HFthaWoNpo4S3O0GqNXs33VkMhAe1+W52XKXW6WzPYEOwzQGaEoo+pdOmiRxcP02LPMwDhWTih1dJNsxtjIQMS3ooANPOdM/wfk1QN9hPbG7oYHG4OvXK10XTkL7QrS+K3Ar3f8Sstwmk722Aux1ozwqCkrSZU8WqJ3u8AfnFXfTWjGo1GLudrWW6KelK1ituPThbbXgXXfhOaCd+LcIKmLbeHVsouE3xLvW7u6SsaDS0lusvA8eACLOerlfvJLq6k8iYrTaM7k3QywyQ7/6ms3ZrF59g0emQutd1bdv2sy3heMOjtFJ1gg0+Uf8c2g6Hbv0j/ogMEWFpXgVoi5PpdDqbzfa2944dx0T/U1WjakhB3StQZ34c3zgVJ2x152loBwLqLIoxO4K9z4dXiyQ/Pd7mZXNzxxMPwPaxqpLeoYgEcUCqGk5Ak+xthtpy5skPOg7hlca095lvkfFEznPNHTEo0LNPpzg5mG3vbaMBUFHIlSjpIMRmQPhHy/h8JnyWQq/hlxTVGamN5vQvAmH7EFUilnLNFr5HPLdVDi0kCZRoZ4ox4DFAg2BhDHOfn8OCxoU0bU0mk1pnMnL9eGfMSGLUTKVxlLACi6ECeaA7kpQiu7wSiuF4ZytAsjlFeRoZCDwSVSElBgjHsG13NGrX6yY+ULPKbMiYHaeegR8c0GgTPehi8JKM1tvzC4XUnXfIoK2IFSwrVcsJfBrps4N/s/bwn9Jl2pfU8Lsx27ju0yGqhIfI28vj2O9mzKL6S/wNQSUalyrTHlC7j93eefyBbQgWwutxGpkgWSTyHqntUnHaYIBu4v5OGdTQnm163Vj8IKuLV1lt73ithyky7YcDOkC3sRsH0z0V+OMVGq6y8GFWBIJPKzAsCxUkO95EUexCrrDQHQbCeymwIYrdJ0d3ors3S0p59VETPPbRcpxtVJD49Qhh7VOlCfuf6QA9Je2lSY2M7RzD73hJlkgKan006Q9fPW6ebkm4RtybkXoEFImb5DSVFBrHvHJMUA2E7TgJ92xzFRTQJW8Hetvt+MtWNSE1pSrk2ZFeeCkvKhFnUxwENjfCVaJXCpVT9CY80r1BxefEiwb3cagbLceptyMHro4i/Ja3ZroKxPvEsnAT9PHxHlKsKUc4RDMpT+NSlEJMm8Q529E+sssOFu04rtlhRPhsabeOK/TZHpEZyouITu1szcdB8ZA8Lk1iyrY6jd+6zBe2T05h8WFtuiOHEAlkI8BjQjrsbKTDwMt2SjaBlg1syiFe2J5tPos6TzSzGYm1ZcF3w5blbL/bXBKPt1xg/rIALHDn1gUnJtCkuyBeLT7/omMac1ZDIBdgHM8wqZICC3YQuxMyzbV40oFtUb14M36w93HS1odAGv2RachyclYkyHkH+YKNuSO1iUYSswteM/LiPO6R7VUoLjwugV1cEFPtz633OiNbFZr+6RxRaIJUVY/3pkmQEJpdf8mBTvZ3X9hOMGDH95QihWpU6MZ5sdV4vOCtTTudUds1HZWcKkmWSkH1yxvO3k4YEy7Wt3bZqgNvJ6GFO9+esSd8TnEszJjtiB7MFy0pmj4cuSYq2ziWHiUZDklwPCiEkNvlBqNB+hcWTuVfgk1oU+nQ/inw3a8B5Inen7RtVZY5TMhJTD0oMQtbyIKLhVP5F4fs8VIeZnHJ9tzuRhmTZUTT+y1bAjsXI+VTj9/FL9LRPN5nQRCiK9KWOW6EbbFbTOcY5kmj0a8bMusMEATDGcYhIrtqLEx7WHZWrKQ++2rAfHeK+JpG9IntGLRDoCzLdmRnGW95wgIGePCdaU9xiSN7LoAZfVruGJlE0Wsjh+2lI8n10G4gE5Iazp8oHpyD/feXOiYKHiOT4iiClKL3R1aTtsWUTbiHpbc77YKeWXBK1LKHFgJVBVs0rS6NXp0uHpWqDpsDIs38eXmuz74GZ0R1lzxR6QEcplf5nuEpyUjw9uZ+50WTbkFBWs7mr3M4AYcwLu+s4PGAyx1elEJ6Q9vvf5CMITElMgc1n0s4YcfApEp5wvIRnmr2svj65UTr18se21e2e0EMEua1k52cAjyfXpPCwFPNMrUjX/S214EnVTt+DJrXfcWdg/e6lGzwgfp8ZEdfM9Y6LFpbxVSLINSdBfzv4Braz8ErT/wcPJUYomKGp40z0ScOTvaI25OTCXoYfwri86tj/cMniOgqs9PGoegTy2P4pDnT3i8FgCeeyE4nD59EgGiZXGMJaeCdJPPlOdtWwbOaE4j5tPJwC8eoeJ5RGhQSvJVkcn/pxSF4BvHwZrV7jTk7Ep+WPfEwlXSqTSlpFn9wyZ0AvGyCEBXOjtALWo8h9ZIi6sMtMB/kD25Wv9mYOxK+2D1bj9rFy8UpvHm6Q8gWygBEWFxWrXRK8lIy5tQN5QdZRY4vz/wh95dvM0j7nG4UKq/Kd+Ll5jM0pGLx01p8Ay+Dc3h6NnJIH7J8jQ/3nCEVya5aa5WLK254xNOsvdE1/75Khx/XqXf73+EB9OgNLlmfppGLA4gIOdNPF+sapSNe25BrPc/OfJiMv/JvTezersWUxtcH0K0idSusJfjl+JqEQCrcZ+7Cx9eHIn+X4ivPNU8j+/ehm4mV+5sMbWlwdNktcXdAQWIFOnqxjM95bcD6cH+ZkcEOLs6eQ3CKpYO1Wap/05vIPcXiwYcMlPzo/Kkrht9WMdPgEy/j88h9i6LY/X60wpscDE4ORTHys8W7t8myHj9xKZaPqXR1efQq6x0f3dx2K8XILxZPv6w7egcy+HIQfptE37tP//i45EA9XFx+uCrF/BpyBm+WBOewcy2UYiAh1fv89OEkpZMYXFzf3j0X496NWPm2/1bDEzzNy+eww/MUBdmC2P12/TgeDBIeCf1hfHT9FVuNGPsbYvf+DbLfiDxcHhQjtkQtqlJ6Pvhw/vHmZn9//+jo6OHhAf0/+u+bm8uX+yuxUorF4sHJwmm+So6+3EVcE6eACJfY7Xavrq6e7u+urg673UKlVIofF/9LpefzmzdWNijj/ftiJRmTp4RYMAgic68slZ6/jH8iHCKDk/vTOMNeUhDm7t3LOtjZV8jj5e1znOtNj0Ysde/OTn722AAZP368PUy080VoKuLd+c2fZHCYDMb7L1elZO8VBwWZVqXy/PXi4acbTqLsX386OC3M82MMSxFH4Yu3pPleJ+PHyx+frrqJ7hljKRUOn87OL/50apYoKOH8ePnh22GhgkX0pYT/UXq+uj/7eLP/8KfVskQZjJE8XFxcXF9ff/36cn19cnHxiD9LyomykP8HSj5mu/AvvV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4100" name="AutoShape 4" descr="data:image/png;base64,iVBORw0KGgoAAAANSUhEUgAAANAAAADQCAMAAABBeh9GAAABLFBMVEX///9WVlr/fgC4xc5TU1f/fAD/egBQUFRNTVH/dwC2w8xLS1BTU1i7yNH/dgBXV1uEi5Fqam6/v8CMjI/19fWyvsdFRUrv7++rq62fn6Hj4+TGxsf/gQDX19hdXWF8fH9nZ2rR0dL/+vSDg4Z0dHeRkZOysrSioqTU2+GirbT/9Ou5ubqMk5pBQUamsbmYoaj/4Mj/kzf/jhv/6NV7gIb/zaP/iSliWVX/sndLVF3/uYb/1bL/wZX/kS3/sHD/wYr/2cD/o17Bbyf/zq7/oVv/lkD/o1LRcx3/8N+eZj3/38T/jDD/mUz/yqL/iQP/snTv6eH/tob/qlh7bWT/n0P/tW/fkl7rupSraTu9bTjseRzVoXj/sX+MYkZ3XUqWbEe5jWutoJjRqYjBaRNDUpNEAAAfPUlEQVR4nM1dC3faSJYGLCRhYbAAIxAgCSSBAw743W4/YnsSezyOY89kkt3u3sw+//9/2KqSVHVLDxBGOH3nnDkdLJA+1X1+dasql1ujNBoNTdP0Xq/XqWFpAZnUav1eT2+s8/6ZSQOB6HcmLddWLaHZVJDInKAPms337yVBmfzsZ10kWr8zHLm2YxgIgyQJQp6TsiDJSlMxHLvdqnV6Pbv2sx84WRq9GgKiGoYghYGUBQF9iAamaahuq6ZrWsNTNc35EwJCZtIbug567woCUuYGBAORpaplOaY9mvT18Hcnzf8Zjwc/46njpaH3Oi3XqTZlKaRaeTQiilK1HNsdtSb9XgSK933n1/97/nb+cf/hjR88VvQawmLJESzESgy13p4gG9G1eW6sp/z6l4Ioioeffpz8XExazVWtKm8qvp1IjtvqUyOZL66EACEpimL38/31z9E9TZ/UpabCYcG+y7BUsz3sa8v8VlXwAGFMRbFU+nbxxgal92ojR1IkXsVkxTCR70qwkzmiNfO//lEAgpTvx+N4HU8eJ3ptZFqSzFmMJDcNc9R5ZcDvKPk8BwgNVKl7e/IGo9TotFWjCtUMG4xUtYe9VMYSL22p/EsIELanwsGarUnrmTJnMwiLodpubWkdC4kplP8VxkPMqdS9XqPT65iyxGmZgKJ9Z1UwORyFhPJ/dUtiMQaTePhlXZBaBoMjyM1qfZJVityzBOl/9r/cdysxmIrFp5NM7hKWhiIEelYW1HY/w3S/ZuSVTi43GDx+7YpisRhGVDjYz+5mgWh1yXMAhuPWlooxi2Uo5IW+/98XL3ddgqjbBXpX+pC13jXqcr5qGE49E6MJSVsSrB7918O//9tf/vL7b3/7229/AEgHGesdHiBpqK+lrtRsKW+0W/1Opz9EJVT92Pml+iuW32GoLZxlOkgNDKid5sJer4Yeq16v2xYVp153W5NegqbqDrZOwTCqeZwDomqwTELDr7/x/i5bS2pLeUFNtB1UausIhWO9x3U2eSicsFJB/0LVdlNx7BEa5tA49w3P2aht9B5s0zRVJOizcGwSi+cZxtkR8glKrPloqBSqOwbCEamzI4IypOZ7xehxP9D3wwH+uLHb39V1VG20hXz5nx9EkRukyu1RZoCG6I5ylMjQa23TEqJlHS+C4FEI73Eejoqj0E8r3lVyS9/a2tjY2tpFIzipoiH7+81dhXPi4sFFVoDQDfJSnf+sUXOMfMywkOcnKofr8KqB3KNl4qQi3qW0/RESnJ0NT7Y0HJvykpYbnJxywbZY/J4RoBoCJFjgA61Tl5Uwc4BNpYoLItOuu+1Wq9XpdJDNzP3lhi3kDZXoXAAIIepbQr6Jvzg4+wwhFSvfslE7YrlNBmdi89WQICky4aQmHaRT2tyCmxdNRYBMPMwSBbSxVUOAFC/a7t9ygyR+/pgJIHSDfDNwcy0nDxI7ZOplE+Xc+nziIAkQ+iWrTgDNtiiiKQbkU1vjkyJ0DmL3OhNASLuanvJoJnMCglQ17FZvwbfnSa+ZL1uuFAK0gwDJw+Cah2+c2okfVvffZIRwComkLVM0htnurJg9TJCTs2wyQts8IMmlFw3Ou9wgPa1sSB4gogM4ayBwFGu0HBcSK9jJeYCEYwZoA1kWl5o8HnKI7lZFBADlRniEyoo1ySRPRf5AMJ0woF0ESLDhdUf3MCaJpyumdsTL+YA0WxCqRn/BN9KKgXIC28rzgLYaGKfKXTi4hmonfl5pjAb/+0uZAkJRqbWq5TB5j4zHi60A0G4uCgip3SlEtFKyev3XX/IAUIaiNWMAoVQB1RSCE7748Qkiuns9ouvu2gD1kJOT3DAgPyGKXH10D/z36+3opFJYAlADT0D28HyXL61Ov9dIou1qyMNIIx7Q5q4H6H3M9dcQ0cHrEF2gKj8FIDz/2OsM8WTX+yY3+YjnHQ21Heviscv0R4gG1nmAkLYARK+KsDfYFOcD0tF4tPD8I66KQP7tzUPIqApqKk0jNp/AWPwRSgcod8kQFQvny+MZXGFD/L2KAUUeSdM7tXbddCxDkjkgfv3juO5wMpmgNK9Ti8+PcFoqkVQuL09TAcpdFgGi5cmTb8SxEEBNFkkbjVrbVtFo+MU2KIYkwTBU052kyiIaDo6rpg9oIxWg3CWzo2LlcUk8lxXyxd/zEFBv6DQVSeKrIVJDCLiUW4Ls1tUyAkTiKquHAkDNpFdyXaCIxLvlpl1ufNrvN/zwTd9TDQ0lWnPj6aE6KrCXy+56JAmV4gFJdlL4BoiKZ8s4hoc774vdv/2apyrQqYabDiTkxsxh7xXlUN9AI+SZECvBA0B5oZ3wi4MzGmGLhS/pbze+LflfI4AU8mHDBbVqWZBQAV0fvjZPxVyFYCYBystOwg+PnwCi9FndWcX/Uvdf5XyQigTlgzc/ZLYnqxD3mE0SbA/Q9mZkhPKSUIv/9SNWToiHaZXukXqTPwCgXBvPekmSIlnt2qoFEY5AgkoASRwgG/8Bu0ChHg/p4pmaUeks3c0e7uhL+OM/y3laQTYmdVV1251XUQghIQPhUaesAseAsBrKfVx5SYYzibvRF/q6i91UdN3glqW2f/0nBpSG3F5OmPpygHQPkD90+bIsmZ1IMggcg3iVJvE+KbA38B9W6tx0KdEAIOMdBdTwAOVBvEYxoRYKCUCDxNvFZvRwRS8vvXTKsZnPyqKbQhygnA/IHzrPZ0iyYY+4mH3EciBxMbV1z+A/5/qYf04M3CsAclj+p05BOdRgfzBcQylTr6rWJ+wxrgMvXCiKiyqJC3bt4TjXkvEMTvaAcKLAADGKhPCpvij93NAxAioQpVfNastXvsEH9tbv599pTPUTR+JGmzjRNQAymJUcMyZ4c1cHgDp4XsAF6ZYgy2qLNN09cI85Ty6ZdiJ7a9hzM6vXSz8PAG1uMNlkQ6dMiINDCTGg0wW5arZ0r/j0Ed3NU7qjK3rd6ZFHqCOvnT2gjsJMH/CmG1vvDPgHLLu7es9WFMBCC1Yrl/vKlG6OXxh8CHK4QgVfpuFqiFHNywoqzifxTaUAkJAMyBu6zc0tVIXZFqgjFVsbg+CSnNPt06vEK+zg9SYG1IleqOl6v98JpI+kp+NJVF/QnzFb4jqoCG/F3agl0+eu7kFAsyggBGkLWXGvZUpU9WQ3d5LGL3xjFz3SF1kNcaVaf9i2HccwJMWXvGEYloOk7gv6s2Xg3mzD7cR6FADImEFAe9UYQAgR1nq9Y8p+bVm2tL9/on5BTBqiR6pwJY9WIV5bhXG1UTNVIx/tx84Hs95YfMrHchN7z0bSUoA2NnT/7oZMZg8lp2X99yFVpw8JgGhMLV55mLGTK5s0SDd6eDoy0lruI8EoytWqYaHBstvD3hxXQrynLxYLQwjQthALCKetntRMA93LGlr5yTl93IQkFbhCnyWyCDUTPFnf5acjy7gJARMjpukiGbVarWENt8svzMZBbipYOxwgaQEg9Bgtt90fla3do1M6RLHlOMtiicvGgk0oyLV1F/SZ4UYzwbSHZD0GnpJMZEjjAZkgUQAat7F5vGiEyNdR6iSpjdwLfeDDOCvapzpZevExYCcneG6qZ1BdQwqWN1vJLO9i0UDm40BAO2Y8oI0t/l4tCfcaPNA0TYwhHgfngUsoiv4AktTU8AKJEwyPVHXcVbvmIKBjDpCTAGiTc5a6IZBp0u/0kbvRdGEcGaDcEDs5rwMsyCbRm8lgAg8AkrgwNFWTAHE615Y94uaIluOVy8hNLqhCPgcK6ZLCnzy/Th5BkO1MWho1FoakWSpAuLSg0pDygon/Y3BGh+gwchPKpjCXgRW67DMkLvLXkpFAxSwNqEkfmxLb5KlB5hMCtAm+PpKDifl9NkRhavioQgcoqNM1rNBSMIPrmmZm3AIApEAT2npXBYBmnHWxbyNtEVTvzQ7OqOe+Dd2DDh6beyFqJtNcbIWO87DoDFCVAzSTkwBtsruPBPZUNHYWD3iuexAwksUuLZg6ePxjestWF5ZsCxZ86o09aTEgVAOyXtXBXQCoy0+wPJ5SpNQBTkJTKdlJjQHivPbmNkxFEgChBBP0mlxTzfrB3eKc+mxWLpFGi2b21R0ExJV3XKIA2CAOEIpBZdAsQYNr8QBmC2Oai1fYx4Scl9eAh/T5xFq+sxgQbuuFrSZX1FZuwKc07QH+XMNcOtf8l5m0pQRALOCiO0/jAOnoXTRhhXYSDJEIY+uNGNU4wp2F2zOzBiTD4mFjB4QhwNdBt40bM6rwt8aBnxO/MT9Hea5ikeVEpM1HHkWepqHhClsfTlq4aKhbaoLY6K+tSSzfzgAJsHjYmAKvzaaNvBHyvol7UmWOpoh99vFVDMo+Hv4Qr633J622bRoGXrVKurSlcoJ4RZ/yPo4kYYAMrhp6BwGZHCAv9dFI5wz/jj5S82eOe0w1DughCRbQa+st2zG8Dvj8AvGqWLz8047jFOoJgGaw4uL4Oh9QTYhGRmr/4lf62YnvzIuFG3YhITIk+jxa3RBi+7SDElxAxXgVi0HErKMyPIFzpSmooHKAoNcOOXSSbeMsXQjPVo5vqZ+jnwVkQhE0DDa8XDt4pL4gR2bzcZeF4HU3u6S7uUVIrciigDmAnERAAg+IoBhhpYnQhJTtrVAjoo4C1OakTBZM/9FQwcqDkRXJMt3RsNbpL9XdPBeQCsMQnyjgF6sp+biVGDSfo0Y0ptEWmJBHAwcMSYv5JTIPYLc6r+tungsIvjQ+rm7gW2GdkaPE5cPnYDyC9vsgNnF0ECnC6NeH5F5lSagaTjuePHwNoFARpwBAHL1FOIW+geeSY36OJtZP/gfUk38GlblHAwcKq7l48b1qj1YGg4VWPTwRwoUhNewTCPcVx0tT9qcY9KMGCMUncBXx2gr9vlabTDrzyMNl5H08IM5rq7shn0CWYZhxT3AR0rAjqoMv4CritTPrAV4ekKNDbdSQk8JzVbFzGYOQD2BeAjKqxGvHN++tCxD02mV7F/5JIy9Yig3TuVzALPjVNvPjkFDFqWkkiK0XECwepDawIWRCDaIwcRaUY7Nffhz9EfyzAC8ySBh6U0AwDMktHlBbzvN1EJTLINM5xAQPLe7EK3gRdnJSPfv54mRAsBri6a0NnRCdzSSLppSVeJMD86oiXBZGmKY1NMVgaTTjAHGkHF8obWmk5zbSoB4IrYlKmOF5pP+CPqFHZh6i1VAWoscDmnGAOHqrY6BEsprooVj58zIA1WoFsgyExyi/er74VYAAy5g3OEAkpiaryzjIrsV7BOhjYFEipOpIGKquZ+eqBEB7AA+fKNQWhBBWtV6Nc4NgZg+3wjDxwlC8FeJ57kanM2y326YDxRy1Q9KKi+wJgLZh8QD5ui2vXWLOK6Ju7nnM0MHy2+9bsyIvxd9riZbgQrTsBoJK1jg3GQ9ohyvvwCwLIYhjngVIoGWFEgLE6R8VHOTKodpDr5HF0inWSuf9AtxZYoQ4Uk4GxcMOGSA35oeoQD8wPggAwRUSpBri6Ai9Zat4r6UkBLgCR4OiyHjnOEG128OOrsWHsXhAcG6IW9tKbOv93IhIPXXlhs3ciXBRPAlk3qwSkZqlxC6WxiMh4D0kLFV1HNttTyZ9fVE0jgXEhyGw+ni6eIDYPFHpJDem/w2ZR0LKMZaxJQthKEil8oZj1vHuZJN+P2k04gRS2wwQ9NqQPNkjt56fg1Hmp3Sdo11AJdh4hosP5lg0jlEgy6Vtd9jpL9icbDEgwFWFOCwKiJiW5M6/D8t2rgEnB9da40bxPN1Akc64CYLcVFQXdzqvUOsBQIBTgFMpbOQ8nOF+owigA0rz5MalOEBkKoXWqxp5AkE2VNJ9t6rEAtqEYYhx+FtGigECgL4zyqd0A64gZC2lTRttRZKrZjujrWNiAXFem052eexwUh3EAN0tAOQ147CoqE3cYXSHxWwBcaQcDUOOkMQkQHlYBIjMDXErrbKcyIsHFDeV4vlyZWGOzI1QnA15fdXN5F/IHtAUkHL0Y49mWDyLyAGK83IEUGQJc/aAWADlp1J8b741JZ0Fi6sy5hRecuOg7x4CIlT22wLiwlBA1JOgWl1svFwc6sZkCqRRfEG6kTEgmGvn/Vw7VVDFsn8FMoW4XK4j/1RA/szD1js8auUUZCdLfU5APQ6ybcIDxxD9awQU47UJyCRykRPIiwyC3mbxawiQsiicZQoI5trBzAOeYhPSvNYbypXuswVdsGIljMI6dh1IBsTNPDA/Mb9SpYCC2FNJ4BQ8QOth6uMBbXIz+p7GEZdgLv49wCl0EYYvdMY4BGgNC6E86UQB8XNDhCHZmoL9UOYLbWgmg8KGi/Fy6wXEKlbatc3FVY8h8UrvVNnK4Cs1mwFd9g1nUxpt6Y0A0RxnFumUI61ZQiqNGx9AT82iLF3n6rXyK28JCLb+EV7bz0tTeVo+OXigM5LfOEDlNay980SLAQTjqkwyuRn+JN0zHNEuwJsctKhnDpBgrQsQm05hgGB5V8YaR3hHtvBirtBOmC7pDb6kLF16QBreV2U4bNcj4qKPJ735m29H54dgouD1oe6k9nG53PdgSLyuxhPqFYLe53hAZOFWbVR3VKXpbw8jxYi/X8x7yXLc0aSnx/SZUBKJkSEQEA5DHv+bco6XpqO3JPLQBlra/RcB1ND7tZZrG3klVTOW/2ACAtcU8I6TtT7X/sMaL/aC8g72MuLiIX0eh4RO4P2D/JO2CtNmbh6QPmnbjiGkobTjBO+kKRiq3Z7Q103byyi7A6cjSRgibTIpJ9weaZ+C3+xD+7Pu/PTU68SyGrjfom6RJWqvgQIEc8Z5Qx15plWjUXQGuQNfMFHvZQ4L2R5Pglbn4ul++IPAiFoKSQtHqqJE9ohZBZasOGQ1yNBHFLA7/KKHHX+pV1lNRzTR7rgnf0CCSWS2DJk01VeFMKOdBSap3qFDRNeBc/OrJL9T4bqL+QLyhOCjYA8J36hyuYmVORIqkuE2/FWSlNqGqyMxUe8lpimXBDOnRptOaY335LVj2dmPDBBBcoIbBPN0HCAUbL1/p1ymcFkI4ihtJqNG1CVWVWvCu/PHVmQigY8xphQQuOPxjpeYlqvJIICwGWPWCUNzIW9Kha4yRQ7Xct10wwVWswYS2j6LStXn5QVzI6hX+fWr/iRXuiZ4xsnRXJRNenl7fPgbCElNo93XtfmA/CNgBMMyj7f39mbvgMz29o6PDTIpy3/Jm8MC7S/c+tXZlrcwKiWnQfkEsCqAFkikhM0N8fK0quWSQKglAhFIR7NzjFBsbNL5HCBebb2x827bMar5yFiBRuYQIG8dUTVVmsCW31ZAP+YXygcTR1F3HDvYLxMsLwugkI3XnOPt2WxnAzx6ouALpnumBSGhN3Yc36OAYtOOmj7TprwibrqgQiddi15HFthaWoNpo4S3O0GqNXs33VkMhAe1+W52XKXW6WzPYEOwzQGaEoo+pdOmiRxcP02LPMwDhWTih1dJNsxtjIQMS3ooANPOdM/wfk1QN9hPbG7oYHG4OvXK10XTkL7QrS+K3Ar3f8Sstwmk722Aux1ozwqCkrSZU8WqJ3u8AfnFXfTWjGo1GLudrWW6KelK1ituPThbbXgXXfhOaCd+LcIKmLbeHVsouE3xLvW7u6SsaDS0lusvA8eACLOerlfvJLq6k8iYrTaM7k3QywyQ7/6ms3ZrF59g0emQutd1bdv2sy3heMOjtFJ1gg0+Uf8c2g6Hbv0j/ogMEWFpXgVoi5PpdDqbzfa2944dx0T/U1WjakhB3StQZ34c3zgVJ2x152loBwLqLIoxO4K9z4dXiyQ/Pd7mZXNzxxMPwPaxqpLeoYgEcUCqGk5Ak+xthtpy5skPOg7hlca095lvkfFEznPNHTEo0LNPpzg5mG3vbaMBUFHIlSjpIMRmQPhHy/h8JnyWQq/hlxTVGamN5vQvAmH7EFUilnLNFr5HPLdVDi0kCZRoZ4ox4DFAg2BhDHOfn8OCxoU0bU0mk1pnMnL9eGfMSGLUTKVxlLACi6ECeaA7kpQiu7wSiuF4ZytAsjlFeRoZCDwSVSElBgjHsG13NGrX6yY+ULPKbMiYHaeegR8c0GgTPehi8JKM1tvzC4XUnXfIoK2IFSwrVcsJfBrps4N/s/bwn9Jl2pfU8Lsx27ju0yGqhIfI28vj2O9mzKL6S/wNQSUalyrTHlC7j93eefyBbQgWwutxGpkgWSTyHqntUnHaYIBu4v5OGdTQnm163Vj8IKuLV1lt73ithyky7YcDOkC3sRsH0z0V+OMVGq6y8GFWBIJPKzAsCxUkO95EUexCrrDQHQbCeymwIYrdJ0d3ors3S0p59VETPPbRcpxtVJD49Qhh7VOlCfuf6QA9Je2lSY2M7RzD73hJlkgKan006Q9fPW6ebkm4RtybkXoEFImb5DSVFBrHvHJMUA2E7TgJ92xzFRTQJW8Hetvt+MtWNSE1pSrk2ZFeeCkvKhFnUxwENjfCVaJXCpVT9CY80r1BxefEiwb3cagbLceptyMHro4i/Ja3ZroKxPvEsnAT9PHxHlKsKUc4RDMpT+NSlEJMm8Q529E+sssOFu04rtlhRPhsabeOK/TZHpEZyouITu1szcdB8ZA8Lk1iyrY6jd+6zBe2T05h8WFtuiOHEAlkI8BjQjrsbKTDwMt2SjaBlg1syiFe2J5tPos6TzSzGYm1ZcF3w5blbL/bXBKPt1xg/rIALHDn1gUnJtCkuyBeLT7/omMac1ZDIBdgHM8wqZICC3YQuxMyzbV40oFtUb14M36w93HS1odAGv2RachyclYkyHkH+YKNuSO1iUYSswteM/LiPO6R7VUoLjwugV1cEFPtz633OiNbFZr+6RxRaIJUVY/3pkmQEJpdf8mBTvZ3X9hOMGDH95QihWpU6MZ5sdV4vOCtTTudUds1HZWcKkmWSkH1yxvO3k4YEy7Wt3bZqgNvJ6GFO9+esSd8TnEszJjtiB7MFy0pmj4cuSYq2ziWHiUZDklwPCiEkNvlBqNB+hcWTuVfgk1oU+nQ/inw3a8B5Inen7RtVZY5TMhJTD0oMQtbyIKLhVP5F4fs8VIeZnHJ9tzuRhmTZUTT+y1bAjsXI+VTj9/FL9LRPN5nQRCiK9KWOW6EbbFbTOcY5kmj0a8bMusMEATDGcYhIrtqLEx7WHZWrKQ++2rAfHeK+JpG9IntGLRDoCzLdmRnGW95wgIGePCdaU9xiSN7LoAZfVruGJlE0Wsjh+2lI8n10G4gE5Iazp8oHpyD/feXOiYKHiOT4iiClKL3R1aTtsWUTbiHpbc77YKeWXBK1LKHFgJVBVs0rS6NXp0uHpWqDpsDIs38eXmuz74GZ0R1lzxR6QEcplf5nuEpyUjw9uZ+50WTbkFBWs7mr3M4AYcwLu+s4PGAyx1elEJ6Q9vvf5CMITElMgc1n0s4YcfApEp5wvIRnmr2svj65UTr18se21e2e0EMEua1k52cAjyfXpPCwFPNMrUjX/S214EnVTt+DJrXfcWdg/e6lGzwgfp8ZEdfM9Y6LFpbxVSLINSdBfzv4Braz8ErT/wcPJUYomKGp40z0ScOTvaI25OTCXoYfwri86tj/cMniOgqs9PGoegTy2P4pDnT3i8FgCeeyE4nD59EgGiZXGMJaeCdJPPlOdtWwbOaE4j5tPJwC8eoeJ5RGhQSvJVkcn/pxSF4BvHwZrV7jTk7Ep+WPfEwlXSqTSlpFn9wyZ0AvGyCEBXOjtALWo8h9ZIi6sMtMB/kD25Wv9mYOxK+2D1bj9rFy8UpvHm6Q8gWygBEWFxWrXRK8lIy5tQN5QdZRY4vz/wh95dvM0j7nG4UKq/Kd+Ll5jM0pGLx01p8Ay+Dc3h6NnJIH7J8jQ/3nCEVya5aa5WLK254xNOsvdE1/75Khx/XqXf73+EB9OgNLlmfppGLA4gIOdNPF+sapSNe25BrPc/OfJiMv/JvTezersWUxtcH0K0idSusJfjl+JqEQCrcZ+7Cx9eHIn+X4ivPNU8j+/ehm4mV+5sMbWlwdNktcXdAQWIFOnqxjM95bcD6cH+ZkcEOLs6eQ3CKpYO1Wap/05vIPcXiwYcMlPzo/Kkrht9WMdPgEy/j88h9i6LY/X60wpscDE4ORTHys8W7t8myHj9xKZaPqXR1efQq6x0f3dx2K8XILxZPv6w7egcy+HIQfptE37tP//i45EA9XFx+uCrF/BpyBm+WBOewcy2UYiAh1fv89OEkpZMYXFzf3j0X496NWPm2/1bDEzzNy+eww/MUBdmC2P12/TgeDBIeCf1hfHT9FVuNGPsbYvf+DbLfiDxcHhQjtkQtqlJ6Pvhw/vHmZn9//+jo6OHhAf0/+u+bm8uX+yuxUorF4sHJwmm+So6+3EVcE6eACJfY7Xavrq6e7u+urg673UKlVIofF/9LpefzmzdWNijj/ftiJRmTp4RYMAgic68slZ6/jH8iHCKDk/vTOMNeUhDm7t3LOtjZV8jj5e1znOtNj0Ysde/OTn722AAZP368PUy080VoKuLd+c2fZHCYDMb7L1elZO8VBwWZVqXy/PXi4acbTqLsX386OC3M82MMSxFH4Yu3pPleJ+PHyx+frrqJ7hljKRUOn87OL/50apYoKOH8ePnh22GhgkX0pYT/UXq+uj/7eLP/8KfVskQZjJE8XFxcXF9ff/36cn19cnHxiD9LyomykP8HSj5mu/AvvVMAAAAASUVORK5CYI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 name="Picture 2" descr="Immagine correlata"/>
          <p:cNvPicPr>
            <a:picLocks noChangeAspect="1" noChangeArrowheads="1"/>
          </p:cNvPicPr>
          <p:nvPr/>
        </p:nvPicPr>
        <p:blipFill>
          <a:blip r:embed="rId5" cstate="print"/>
          <a:srcRect t="22190" b="13703"/>
          <a:stretch>
            <a:fillRect/>
          </a:stretch>
        </p:blipFill>
        <p:spPr bwMode="auto">
          <a:xfrm>
            <a:off x="2019506" y="4506209"/>
            <a:ext cx="3852000" cy="1778000"/>
          </a:xfrm>
          <a:prstGeom prst="rect">
            <a:avLst/>
          </a:prstGeom>
          <a:noFill/>
        </p:spPr>
      </p:pic>
      <p:pic>
        <p:nvPicPr>
          <p:cNvPr id="19" name="Immagine 18" descr="logo_office_white.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6041" y="143186"/>
            <a:ext cx="1596786" cy="432000"/>
          </a:xfrm>
          <a:prstGeom prst="rect">
            <a:avLst/>
          </a:prstGeom>
        </p:spPr>
      </p:pic>
    </p:spTree>
    <p:extLst>
      <p:ext uri="{BB962C8B-B14F-4D97-AF65-F5344CB8AC3E}">
        <p14:creationId xmlns:p14="http://schemas.microsoft.com/office/powerpoint/2010/main" val="35484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8" name="Rettangolo 27"/>
          <p:cNvSpPr>
            <a:spLocks/>
          </p:cNvSpPr>
          <p:nvPr/>
        </p:nvSpPr>
        <p:spPr>
          <a:xfrm>
            <a:off x="1994783" y="740286"/>
            <a:ext cx="3889423" cy="359709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25" name="Rettangolo 24"/>
          <p:cNvSpPr>
            <a:spLocks/>
          </p:cNvSpPr>
          <p:nvPr/>
        </p:nvSpPr>
        <p:spPr>
          <a:xfrm>
            <a:off x="46235" y="6366233"/>
            <a:ext cx="1872000" cy="185213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lumMod val="65000"/>
                  </a:schemeClr>
                </a:solidFill>
              </a:rPr>
              <a:t> </a:t>
            </a:r>
          </a:p>
        </p:txBody>
      </p:sp>
      <p:sp>
        <p:nvSpPr>
          <p:cNvPr id="11" name="Rettangolo 10"/>
          <p:cNvSpPr/>
          <p:nvPr/>
        </p:nvSpPr>
        <p:spPr>
          <a:xfrm>
            <a:off x="2012902" y="59216"/>
            <a:ext cx="3888000" cy="61212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12" name="CasellaDiTesto 11"/>
          <p:cNvSpPr txBox="1"/>
          <p:nvPr/>
        </p:nvSpPr>
        <p:spPr>
          <a:xfrm>
            <a:off x="2018172" y="195329"/>
            <a:ext cx="2734581" cy="338554"/>
          </a:xfrm>
          <a:prstGeom prst="rect">
            <a:avLst/>
          </a:prstGeom>
          <a:noFill/>
        </p:spPr>
        <p:txBody>
          <a:bodyPr wrap="square" rtlCol="0">
            <a:spAutoFit/>
          </a:bodyPr>
          <a:lstStyle/>
          <a:p>
            <a:r>
              <a:rPr lang="it-IT" sz="1600" b="1" dirty="0">
                <a:latin typeface="Arial Narrow" pitchFamily="34" charset="0"/>
                <a:cs typeface="Roboto Condensed Bold"/>
              </a:rPr>
              <a:t>THE SOLUTION</a:t>
            </a:r>
          </a:p>
        </p:txBody>
      </p:sp>
      <p:sp>
        <p:nvSpPr>
          <p:cNvPr id="23" name="Rettangolo 22"/>
          <p:cNvSpPr/>
          <p:nvPr/>
        </p:nvSpPr>
        <p:spPr>
          <a:xfrm>
            <a:off x="47752" y="56688"/>
            <a:ext cx="1908000" cy="614650"/>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7" name="Rettangolo 26"/>
          <p:cNvSpPr/>
          <p:nvPr/>
        </p:nvSpPr>
        <p:spPr>
          <a:xfrm>
            <a:off x="47752" y="8242819"/>
            <a:ext cx="5849154" cy="261077"/>
          </a:xfrm>
          <a:prstGeom prst="rect">
            <a:avLst/>
          </a:prstGeom>
          <a:solidFill>
            <a:srgbClr val="ECED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38" name="Rettangolo 37"/>
          <p:cNvSpPr/>
          <p:nvPr/>
        </p:nvSpPr>
        <p:spPr>
          <a:xfrm>
            <a:off x="2075807" y="6757178"/>
            <a:ext cx="3821099" cy="1384995"/>
          </a:xfrm>
          <a:prstGeom prst="rect">
            <a:avLst/>
          </a:prstGeom>
        </p:spPr>
        <p:txBody>
          <a:bodyPr wrap="square">
            <a:spAutoFit/>
          </a:bodyPr>
          <a:lstStyle/>
          <a:p>
            <a:pPr marL="173038" indent="-173038">
              <a:buClr>
                <a:schemeClr val="bg1"/>
              </a:buClr>
              <a:buFont typeface="Wingdings" pitchFamily="2" charset="2"/>
              <a:buChar char="§"/>
            </a:pPr>
            <a:r>
              <a:rPr lang="it-IT" sz="1400" dirty="0">
                <a:solidFill>
                  <a:schemeClr val="bg1"/>
                </a:solidFill>
                <a:latin typeface="Arial" pitchFamily="34" charset="0"/>
                <a:cs typeface="Arial" pitchFamily="34" charset="0"/>
              </a:rPr>
              <a:t>Massimo sfruttamento dello spazio disponibile in presenza di pilastri</a:t>
            </a:r>
          </a:p>
          <a:p>
            <a:pPr marL="173038" indent="-173038">
              <a:buClr>
                <a:schemeClr val="bg1"/>
              </a:buClr>
              <a:buFont typeface="Wingdings" pitchFamily="2" charset="2"/>
              <a:buChar char="§"/>
            </a:pPr>
            <a:r>
              <a:rPr lang="it-IT" sz="1400" dirty="0">
                <a:solidFill>
                  <a:schemeClr val="bg1"/>
                </a:solidFill>
                <a:latin typeface="Arial" pitchFamily="34" charset="0"/>
                <a:cs typeface="Arial" pitchFamily="34" charset="0"/>
              </a:rPr>
              <a:t>Controllo degli accessi e delle movimentazioni</a:t>
            </a:r>
          </a:p>
          <a:p>
            <a:pPr marL="173038" indent="-173038">
              <a:buClr>
                <a:schemeClr val="bg1"/>
              </a:buClr>
              <a:buFont typeface="Wingdings" pitchFamily="2" charset="2"/>
              <a:buChar char="§"/>
            </a:pPr>
            <a:r>
              <a:rPr lang="it-IT" sz="1400" dirty="0">
                <a:solidFill>
                  <a:schemeClr val="bg1"/>
                </a:solidFill>
                <a:latin typeface="Arial" pitchFamily="34" charset="0"/>
                <a:cs typeface="Arial" pitchFamily="34" charset="0"/>
              </a:rPr>
              <a:t>Migliori condizioni di stoccaggio dei documenti archiviati</a:t>
            </a:r>
          </a:p>
        </p:txBody>
      </p:sp>
      <p:sp>
        <p:nvSpPr>
          <p:cNvPr id="39" name="CasellaDiTesto 38"/>
          <p:cNvSpPr txBox="1"/>
          <p:nvPr/>
        </p:nvSpPr>
        <p:spPr>
          <a:xfrm>
            <a:off x="2075322" y="6462638"/>
            <a:ext cx="2734581" cy="338554"/>
          </a:xfrm>
          <a:prstGeom prst="rect">
            <a:avLst/>
          </a:prstGeom>
          <a:noFill/>
        </p:spPr>
        <p:txBody>
          <a:bodyPr wrap="square" rtlCol="0">
            <a:spAutoFit/>
          </a:bodyPr>
          <a:lstStyle/>
          <a:p>
            <a:r>
              <a:rPr lang="it-IT" sz="1600" b="1" dirty="0">
                <a:solidFill>
                  <a:schemeClr val="bg1"/>
                </a:solidFill>
                <a:latin typeface="Roboto Condensed Bold"/>
                <a:cs typeface="Roboto Condensed Bold"/>
              </a:rPr>
              <a:t>OBIETTIVI RAGGIUNTI: </a:t>
            </a:r>
          </a:p>
        </p:txBody>
      </p:sp>
      <p:pic>
        <p:nvPicPr>
          <p:cNvPr id="18" name="Immagine 17" descr="icona_soluzion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454" y="853561"/>
            <a:ext cx="1054137" cy="1546740"/>
          </a:xfrm>
          <a:prstGeom prst="rect">
            <a:avLst/>
          </a:prstGeom>
        </p:spPr>
      </p:pic>
      <p:sp>
        <p:nvSpPr>
          <p:cNvPr id="21" name="Rettangolo 20"/>
          <p:cNvSpPr>
            <a:spLocks/>
          </p:cNvSpPr>
          <p:nvPr/>
        </p:nvSpPr>
        <p:spPr>
          <a:xfrm>
            <a:off x="47752" y="4462352"/>
            <a:ext cx="3816000" cy="1852134"/>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lumMod val="65000"/>
                  </a:schemeClr>
                </a:solidFill>
              </a:rPr>
              <a:t> </a:t>
            </a:r>
          </a:p>
        </p:txBody>
      </p:sp>
      <p:sp>
        <p:nvSpPr>
          <p:cNvPr id="24" name="CasellaDiTesto 23"/>
          <p:cNvSpPr txBox="1"/>
          <p:nvPr/>
        </p:nvSpPr>
        <p:spPr>
          <a:xfrm>
            <a:off x="47752" y="4464684"/>
            <a:ext cx="3853865" cy="276999"/>
          </a:xfrm>
          <a:prstGeom prst="rect">
            <a:avLst/>
          </a:prstGeom>
          <a:noFill/>
        </p:spPr>
        <p:txBody>
          <a:bodyPr wrap="square" rtlCol="0">
            <a:spAutoFit/>
          </a:bodyPr>
          <a:lstStyle/>
          <a:p>
            <a:r>
              <a:rPr lang="it-IT" sz="1200" b="1" dirty="0">
                <a:latin typeface="Roboto Condensed Bold"/>
                <a:cs typeface="Roboto Condensed Bold"/>
              </a:rPr>
              <a:t>TECHNICAL DATA:</a:t>
            </a:r>
          </a:p>
        </p:txBody>
      </p:sp>
      <p:graphicFrame>
        <p:nvGraphicFramePr>
          <p:cNvPr id="31" name="Tabella 30"/>
          <p:cNvGraphicFramePr>
            <a:graphicFrameLocks noGrp="1"/>
          </p:cNvGraphicFramePr>
          <p:nvPr/>
        </p:nvGraphicFramePr>
        <p:xfrm>
          <a:off x="47762" y="4679595"/>
          <a:ext cx="3866554" cy="1646004"/>
        </p:xfrm>
        <a:graphic>
          <a:graphicData uri="http://schemas.openxmlformats.org/drawingml/2006/table">
            <a:tbl>
              <a:tblPr firstRow="1" bandRow="1">
                <a:tableStyleId>{2D5ABB26-0587-4C30-8999-92F81FD0307C}</a:tableStyleId>
              </a:tblPr>
              <a:tblGrid>
                <a:gridCol w="1819138">
                  <a:extLst>
                    <a:ext uri="{9D8B030D-6E8A-4147-A177-3AD203B41FA5}">
                      <a16:colId xmlns:a16="http://schemas.microsoft.com/office/drawing/2014/main" val="20000"/>
                    </a:ext>
                  </a:extLst>
                </a:gridCol>
                <a:gridCol w="2047416">
                  <a:extLst>
                    <a:ext uri="{9D8B030D-6E8A-4147-A177-3AD203B41FA5}">
                      <a16:colId xmlns:a16="http://schemas.microsoft.com/office/drawing/2014/main" val="20001"/>
                    </a:ext>
                  </a:extLst>
                </a:gridCol>
              </a:tblGrid>
              <a:tr h="248005">
                <a:tc>
                  <a:txBody>
                    <a:bodyPr/>
                    <a:lstStyle/>
                    <a:p>
                      <a:pPr marL="0" algn="l" defTabSz="914400" rtl="0" eaLnBrk="1" latinLnBrk="0" hangingPunct="1"/>
                      <a:r>
                        <a:rPr lang="it-IT" sz="1200" b="1" kern="1200" dirty="0" err="1">
                          <a:solidFill>
                            <a:schemeClr val="tx1"/>
                          </a:solidFill>
                          <a:latin typeface="Arial Narrow" pitchFamily="34" charset="0"/>
                          <a:ea typeface="+mn-ea"/>
                          <a:cs typeface="+mn-cs"/>
                        </a:rPr>
                        <a:t>Model</a:t>
                      </a:r>
                      <a:endParaRPr lang="it-IT" sz="1200" b="1" kern="1200" dirty="0">
                        <a:solidFill>
                          <a:schemeClr val="tx1"/>
                        </a:solidFill>
                        <a:latin typeface="Arial Narrow" pitchFamily="34" charset="0"/>
                        <a:ea typeface="+mn-ea"/>
                        <a:cs typeface="+mn-cs"/>
                      </a:endParaRPr>
                    </a:p>
                  </a:txBody>
                  <a:tcPr marL="91439" marR="91439" marT="45727" marB="45727" anchor="ctr"/>
                </a:tc>
                <a:tc>
                  <a:txBody>
                    <a:bodyPr/>
                    <a:lstStyle/>
                    <a:p>
                      <a:pPr marL="0" algn="l" defTabSz="914400" rtl="0" eaLnBrk="1" latinLnBrk="0" hangingPunct="1"/>
                      <a:r>
                        <a:rPr lang="it-IT" sz="1200" b="0" kern="1200" dirty="0" err="1">
                          <a:solidFill>
                            <a:schemeClr val="tx1"/>
                          </a:solidFill>
                          <a:latin typeface="Arial Narrow" pitchFamily="34" charset="0"/>
                          <a:ea typeface="+mn-ea"/>
                          <a:cs typeface="+mn-cs"/>
                        </a:rPr>
                        <a:t>Motorized</a:t>
                      </a:r>
                      <a:endParaRPr lang="it-IT" sz="1200" b="0" kern="1200" dirty="0">
                        <a:solidFill>
                          <a:schemeClr val="tx1"/>
                        </a:solidFill>
                        <a:latin typeface="Arial Narrow" pitchFamily="34" charset="0"/>
                        <a:ea typeface="+mn-ea"/>
                        <a:cs typeface="+mn-cs"/>
                      </a:endParaRPr>
                    </a:p>
                  </a:txBody>
                  <a:tcPr anchor="ctr"/>
                </a:tc>
                <a:extLst>
                  <a:ext uri="{0D108BD9-81ED-4DB2-BD59-A6C34878D82A}">
                    <a16:rowId xmlns:a16="http://schemas.microsoft.com/office/drawing/2014/main" val="10000"/>
                  </a:ext>
                </a:extLst>
              </a:tr>
              <a:tr h="0">
                <a:tc>
                  <a:txBody>
                    <a:bodyPr/>
                    <a:lstStyle/>
                    <a:p>
                      <a:pPr marL="0" algn="l" defTabSz="914400" rtl="0" eaLnBrk="1" latinLnBrk="0" hangingPunct="1"/>
                      <a:r>
                        <a:rPr lang="it-IT" sz="1200" b="1" kern="1200" dirty="0" err="1">
                          <a:latin typeface="Arial Narrow" pitchFamily="34" charset="0"/>
                        </a:rPr>
                        <a:t>Items</a:t>
                      </a:r>
                      <a:r>
                        <a:rPr lang="it-IT" sz="1200" b="1" kern="1200" dirty="0">
                          <a:latin typeface="Arial Narrow" pitchFamily="34" charset="0"/>
                        </a:rPr>
                        <a:t> </a:t>
                      </a:r>
                      <a:endParaRPr lang="it-IT" sz="1200" b="1" kern="1200" dirty="0">
                        <a:solidFill>
                          <a:srgbClr val="003399"/>
                        </a:solidFill>
                        <a:latin typeface="Arial Narrow" pitchFamily="34" charset="0"/>
                        <a:ea typeface="+mn-ea"/>
                        <a:cs typeface="+mn-cs"/>
                      </a:endParaRPr>
                    </a:p>
                  </a:txBody>
                  <a:tcPr marL="91439" marR="91439" marT="45727" marB="45727" anchor="ctr"/>
                </a:tc>
                <a:tc>
                  <a:txBody>
                    <a:bodyPr/>
                    <a:lstStyle/>
                    <a:p>
                      <a:pPr marL="0" algn="l" defTabSz="914400" rtl="0" eaLnBrk="1" latinLnBrk="0" hangingPunct="1"/>
                      <a:r>
                        <a:rPr lang="it-IT" sz="1200" b="0" kern="1200" dirty="0" err="1">
                          <a:solidFill>
                            <a:schemeClr val="tx1"/>
                          </a:solidFill>
                          <a:latin typeface="Arial Narrow" pitchFamily="34" charset="0"/>
                          <a:ea typeface="+mn-ea"/>
                          <a:cs typeface="+mn-cs"/>
                        </a:rPr>
                        <a:t>Paper</a:t>
                      </a:r>
                      <a:r>
                        <a:rPr lang="it-IT" sz="1200" b="0" kern="1200" baseline="0" dirty="0">
                          <a:solidFill>
                            <a:schemeClr val="tx1"/>
                          </a:solidFill>
                          <a:latin typeface="Arial Narrow" pitchFamily="34" charset="0"/>
                          <a:ea typeface="+mn-ea"/>
                          <a:cs typeface="+mn-cs"/>
                        </a:rPr>
                        <a:t> </a:t>
                      </a:r>
                      <a:r>
                        <a:rPr lang="it-IT" sz="1200" b="0" kern="1200" baseline="0" dirty="0" err="1">
                          <a:solidFill>
                            <a:schemeClr val="tx1"/>
                          </a:solidFill>
                          <a:latin typeface="Arial Narrow" pitchFamily="34" charset="0"/>
                          <a:ea typeface="+mn-ea"/>
                          <a:cs typeface="+mn-cs"/>
                        </a:rPr>
                        <a:t>documents</a:t>
                      </a:r>
                      <a:r>
                        <a:rPr lang="it-IT" sz="1200" b="0" kern="1200" baseline="0" dirty="0">
                          <a:solidFill>
                            <a:schemeClr val="tx1"/>
                          </a:solidFill>
                          <a:latin typeface="Arial Narrow" pitchFamily="34" charset="0"/>
                          <a:ea typeface="+mn-ea"/>
                          <a:cs typeface="+mn-cs"/>
                        </a:rPr>
                        <a:t> and </a:t>
                      </a:r>
                      <a:r>
                        <a:rPr lang="it-IT" sz="1200" b="0" kern="1200" baseline="0" dirty="0" err="1">
                          <a:solidFill>
                            <a:schemeClr val="tx1"/>
                          </a:solidFill>
                          <a:latin typeface="Arial Narrow" pitchFamily="34" charset="0"/>
                          <a:ea typeface="+mn-ea"/>
                          <a:cs typeface="+mn-cs"/>
                        </a:rPr>
                        <a:t>binders</a:t>
                      </a:r>
                      <a:endParaRPr lang="it-IT" sz="1200" b="0" kern="1200" dirty="0">
                        <a:solidFill>
                          <a:schemeClr val="tx1"/>
                        </a:solidFill>
                        <a:latin typeface="Arial Narrow" pitchFamily="34" charset="0"/>
                        <a:ea typeface="+mn-ea"/>
                        <a:cs typeface="+mn-cs"/>
                      </a:endParaRPr>
                    </a:p>
                  </a:txBody>
                  <a:tcPr anchor="ctr"/>
                </a:tc>
                <a:extLst>
                  <a:ext uri="{0D108BD9-81ED-4DB2-BD59-A6C34878D82A}">
                    <a16:rowId xmlns:a16="http://schemas.microsoft.com/office/drawing/2014/main" val="10001"/>
                  </a:ext>
                </a:extLst>
              </a:tr>
              <a:tr h="0">
                <a:tc>
                  <a:txBody>
                    <a:bodyPr/>
                    <a:lstStyle/>
                    <a:p>
                      <a:pPr marL="0" algn="l" defTabSz="914400" rtl="0" eaLnBrk="1" latinLnBrk="0" hangingPunct="1"/>
                      <a:r>
                        <a:rPr lang="it-IT" sz="1200" b="1" kern="1200" dirty="0">
                          <a:latin typeface="Arial Narrow" pitchFamily="34" charset="0"/>
                        </a:rPr>
                        <a:t>No.</a:t>
                      </a:r>
                      <a:r>
                        <a:rPr lang="it-IT" sz="1200" b="1" kern="1200" baseline="0" dirty="0">
                          <a:latin typeface="Arial Narrow" pitchFamily="34" charset="0"/>
                        </a:rPr>
                        <a:t> </a:t>
                      </a:r>
                      <a:r>
                        <a:rPr lang="it-IT" sz="1200" b="1" kern="1200" baseline="0" dirty="0" err="1">
                          <a:latin typeface="Arial Narrow" pitchFamily="34" charset="0"/>
                        </a:rPr>
                        <a:t>of</a:t>
                      </a:r>
                      <a:r>
                        <a:rPr lang="it-IT" sz="1200" b="1" kern="1200" baseline="0" dirty="0">
                          <a:latin typeface="Arial Narrow" pitchFamily="34" charset="0"/>
                        </a:rPr>
                        <a:t> </a:t>
                      </a:r>
                      <a:r>
                        <a:rPr lang="it-IT" sz="1200" b="1" kern="1200" baseline="0" dirty="0" err="1">
                          <a:latin typeface="Arial Narrow" pitchFamily="34" charset="0"/>
                        </a:rPr>
                        <a:t>bases</a:t>
                      </a:r>
                      <a:endParaRPr lang="it-IT" sz="1200" b="1" kern="1200" dirty="0">
                        <a:solidFill>
                          <a:srgbClr val="003399"/>
                        </a:solidFill>
                        <a:latin typeface="Arial Narrow" pitchFamily="34" charset="0"/>
                        <a:ea typeface="+mn-ea"/>
                        <a:cs typeface="+mn-cs"/>
                      </a:endParaRPr>
                    </a:p>
                  </a:txBody>
                  <a:tcPr marL="91439" marR="91439" marT="45727" marB="45727" anchor="ctr"/>
                </a:tc>
                <a:tc>
                  <a:txBody>
                    <a:bodyPr/>
                    <a:lstStyle/>
                    <a:p>
                      <a:pPr marL="0" algn="l" defTabSz="914400" rtl="0" eaLnBrk="1" latinLnBrk="0" hangingPunct="1"/>
                      <a:r>
                        <a:rPr lang="it-IT" sz="1200" b="0" kern="1200" dirty="0">
                          <a:solidFill>
                            <a:schemeClr val="tx1"/>
                          </a:solidFill>
                          <a:latin typeface="Arial Narrow" pitchFamily="34" charset="0"/>
                          <a:ea typeface="+mn-ea"/>
                          <a:cs typeface="+mn-cs"/>
                        </a:rPr>
                        <a:t>320</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it-IT" sz="1200" b="1" kern="1200" dirty="0" err="1">
                          <a:latin typeface="Arial Narrow" pitchFamily="34" charset="0"/>
                        </a:rPr>
                        <a:t>Maximum</a:t>
                      </a:r>
                      <a:r>
                        <a:rPr lang="it-IT" sz="1200" b="1" kern="1200" dirty="0">
                          <a:latin typeface="Arial Narrow" pitchFamily="34" charset="0"/>
                        </a:rPr>
                        <a:t> </a:t>
                      </a:r>
                      <a:r>
                        <a:rPr lang="it-IT" sz="1200" b="1" kern="1200" dirty="0" err="1">
                          <a:latin typeface="Arial Narrow" pitchFamily="34" charset="0"/>
                        </a:rPr>
                        <a:t>load</a:t>
                      </a:r>
                      <a:r>
                        <a:rPr lang="it-IT" sz="1200" b="1" kern="1200" dirty="0">
                          <a:latin typeface="Arial Narrow" pitchFamily="34" charset="0"/>
                        </a:rPr>
                        <a:t> </a:t>
                      </a:r>
                      <a:r>
                        <a:rPr lang="it-IT" sz="1200" b="1" kern="1200" dirty="0" err="1">
                          <a:latin typeface="Arial Narrow" pitchFamily="34" charset="0"/>
                        </a:rPr>
                        <a:t>for</a:t>
                      </a:r>
                      <a:r>
                        <a:rPr lang="it-IT" sz="1200" b="1" kern="1200" dirty="0">
                          <a:latin typeface="Arial Narrow" pitchFamily="34" charset="0"/>
                        </a:rPr>
                        <a:t> base</a:t>
                      </a:r>
                      <a:endParaRPr lang="it-IT" sz="1200" b="1" kern="1200" dirty="0">
                        <a:solidFill>
                          <a:srgbClr val="003399"/>
                        </a:solidFill>
                        <a:latin typeface="Arial Narrow" pitchFamily="34" charset="0"/>
                        <a:ea typeface="+mn-ea"/>
                        <a:cs typeface="+mn-cs"/>
                      </a:endParaRPr>
                    </a:p>
                  </a:txBody>
                  <a:tcPr marL="91439" marR="91439" marT="45727" marB="45727" anchor="ctr"/>
                </a:tc>
                <a:tc>
                  <a:txBody>
                    <a:bodyPr/>
                    <a:lstStyle/>
                    <a:p>
                      <a:r>
                        <a:rPr lang="it-IT" sz="1200" dirty="0">
                          <a:latin typeface="Arial Narrow" pitchFamily="34" charset="0"/>
                        </a:rPr>
                        <a:t>5,000 Kg</a:t>
                      </a:r>
                    </a:p>
                  </a:txBody>
                  <a:tcPr anchor="ctr"/>
                </a:tc>
                <a:extLst>
                  <a:ext uri="{0D108BD9-81ED-4DB2-BD59-A6C34878D82A}">
                    <a16:rowId xmlns:a16="http://schemas.microsoft.com/office/drawing/2014/main" val="10003"/>
                  </a:ext>
                </a:extLst>
              </a:tr>
              <a:tr h="259513">
                <a:tc>
                  <a:txBody>
                    <a:bodyPr/>
                    <a:lstStyle/>
                    <a:p>
                      <a:pPr marL="0" algn="l" defTabSz="914400" rtl="0" eaLnBrk="1" latinLnBrk="0" hangingPunct="1"/>
                      <a:r>
                        <a:rPr lang="it-IT" sz="1200" b="1" kern="1200" dirty="0" err="1">
                          <a:latin typeface="Arial Narrow" pitchFamily="34" charset="0"/>
                        </a:rPr>
                        <a:t>Dimensions</a:t>
                      </a:r>
                      <a:r>
                        <a:rPr lang="it-IT" sz="1200" b="1" kern="1200" baseline="0" dirty="0">
                          <a:latin typeface="Arial Narrow" pitchFamily="34" charset="0"/>
                        </a:rPr>
                        <a:t> </a:t>
                      </a:r>
                      <a:r>
                        <a:rPr lang="it-IT" sz="1200" b="1" kern="1200" dirty="0">
                          <a:latin typeface="Arial Narrow" pitchFamily="34" charset="0"/>
                        </a:rPr>
                        <a:t>(</a:t>
                      </a:r>
                      <a:r>
                        <a:rPr lang="it-IT" sz="1200" b="1" kern="1200" dirty="0" err="1">
                          <a:latin typeface="Arial Narrow" pitchFamily="34" charset="0"/>
                        </a:rPr>
                        <a:t>WxDxH</a:t>
                      </a:r>
                      <a:r>
                        <a:rPr lang="it-IT" sz="1200" b="1" kern="1200" dirty="0">
                          <a:latin typeface="Arial Narrow" pitchFamily="34" charset="0"/>
                        </a:rPr>
                        <a:t>) </a:t>
                      </a:r>
                      <a:endParaRPr lang="it-IT" sz="1200" b="1" kern="1200" dirty="0">
                        <a:solidFill>
                          <a:srgbClr val="003399"/>
                        </a:solidFill>
                        <a:latin typeface="Arial Narrow" pitchFamily="34" charset="0"/>
                        <a:ea typeface="+mn-ea"/>
                        <a:cs typeface="+mn-cs"/>
                      </a:endParaRPr>
                    </a:p>
                  </a:txBody>
                  <a:tcPr marL="91439" marR="91439"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Arial Narrow" pitchFamily="34" charset="0"/>
                          <a:ea typeface="+mn-ea"/>
                          <a:cs typeface="+mn-cs"/>
                        </a:rPr>
                        <a:t>8,075-6,745 x 665 x 2,750 mm</a:t>
                      </a:r>
                    </a:p>
                  </a:txBody>
                  <a:tcPr anchor="ctr"/>
                </a:tc>
                <a:extLst>
                  <a:ext uri="{0D108BD9-81ED-4DB2-BD59-A6C34878D82A}">
                    <a16:rowId xmlns:a16="http://schemas.microsoft.com/office/drawing/2014/main" val="10004"/>
                  </a:ext>
                </a:extLst>
              </a:tr>
              <a:tr h="259513">
                <a:tc>
                  <a:txBody>
                    <a:bodyPr/>
                    <a:lstStyle/>
                    <a:p>
                      <a:pPr marL="0" algn="l" defTabSz="914400" rtl="0" eaLnBrk="1" latinLnBrk="0" hangingPunct="1"/>
                      <a:r>
                        <a:rPr lang="it-IT" sz="1200" b="1" kern="1200" dirty="0" err="1">
                          <a:solidFill>
                            <a:schemeClr val="dk1"/>
                          </a:solidFill>
                          <a:latin typeface="Arial Narrow" pitchFamily="34" charset="0"/>
                          <a:ea typeface="+mn-ea"/>
                          <a:cs typeface="+mn-cs"/>
                        </a:rPr>
                        <a:t>Archive</a:t>
                      </a:r>
                      <a:r>
                        <a:rPr lang="it-IT" sz="1200" b="1" kern="1200" dirty="0">
                          <a:solidFill>
                            <a:schemeClr val="dk1"/>
                          </a:solidFill>
                          <a:latin typeface="Arial Narrow" pitchFamily="34" charset="0"/>
                          <a:ea typeface="+mn-ea"/>
                          <a:cs typeface="+mn-cs"/>
                        </a:rPr>
                        <a:t> </a:t>
                      </a:r>
                      <a:r>
                        <a:rPr lang="it-IT" sz="1200" b="1" kern="1200" dirty="0" err="1">
                          <a:solidFill>
                            <a:schemeClr val="dk1"/>
                          </a:solidFill>
                          <a:latin typeface="Arial Narrow" pitchFamily="34" charset="0"/>
                          <a:ea typeface="+mn-ea"/>
                          <a:cs typeface="+mn-cs"/>
                        </a:rPr>
                        <a:t>capacity</a:t>
                      </a:r>
                      <a:endParaRPr lang="it-IT" sz="1200" b="1" kern="1200" dirty="0">
                        <a:solidFill>
                          <a:schemeClr val="dk1"/>
                        </a:solidFill>
                        <a:latin typeface="Arial Narrow" pitchFamily="34" charset="0"/>
                        <a:ea typeface="+mn-ea"/>
                        <a:cs typeface="+mn-cs"/>
                      </a:endParaRPr>
                    </a:p>
                  </a:txBody>
                  <a:tcPr marL="91449" marR="91449" marT="45727" marB="45727"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Arial Narrow" pitchFamily="34" charset="0"/>
                          <a:ea typeface="+mn-ea"/>
                          <a:cs typeface="+mn-cs"/>
                        </a:rPr>
                        <a:t>26,700 </a:t>
                      </a:r>
                      <a:r>
                        <a:rPr lang="it-IT" sz="1200" b="0" kern="1200" dirty="0" err="1">
                          <a:solidFill>
                            <a:schemeClr val="tx1"/>
                          </a:solidFill>
                          <a:latin typeface="Arial Narrow" pitchFamily="34" charset="0"/>
                          <a:ea typeface="+mn-ea"/>
                          <a:cs typeface="+mn-cs"/>
                        </a:rPr>
                        <a:t>lm</a:t>
                      </a:r>
                      <a:endParaRPr lang="it-IT" sz="1200" b="0" kern="1200" dirty="0">
                        <a:solidFill>
                          <a:schemeClr val="tx1"/>
                        </a:solidFill>
                        <a:latin typeface="Arial Narrow" pitchFamily="34" charset="0"/>
                        <a:ea typeface="+mn-ea"/>
                        <a:cs typeface="+mn-cs"/>
                      </a:endParaRPr>
                    </a:p>
                  </a:txBody>
                  <a:tcPr anchor="ctr"/>
                </a:tc>
                <a:extLst>
                  <a:ext uri="{0D108BD9-81ED-4DB2-BD59-A6C34878D82A}">
                    <a16:rowId xmlns:a16="http://schemas.microsoft.com/office/drawing/2014/main" val="10005"/>
                  </a:ext>
                </a:extLst>
              </a:tr>
            </a:tbl>
          </a:graphicData>
        </a:graphic>
      </p:graphicFrame>
      <p:sp>
        <p:nvSpPr>
          <p:cNvPr id="20" name="CasellaDiTesto 19"/>
          <p:cNvSpPr txBox="1"/>
          <p:nvPr/>
        </p:nvSpPr>
        <p:spPr>
          <a:xfrm>
            <a:off x="2120900" y="925497"/>
            <a:ext cx="3661706" cy="2677656"/>
          </a:xfrm>
          <a:prstGeom prst="rect">
            <a:avLst/>
          </a:prstGeom>
          <a:noFill/>
        </p:spPr>
        <p:txBody>
          <a:bodyPr wrap="square" rtlCol="0">
            <a:spAutoFit/>
          </a:bodyPr>
          <a:lstStyle/>
          <a:p>
            <a:pPr defTabSz="914400"/>
            <a:r>
              <a:rPr lang="en-US" sz="1400" b="1" dirty="0">
                <a:latin typeface="Arial Narrow" pitchFamily="34" charset="0"/>
              </a:rPr>
              <a:t>320 motorized mobile bases COMPATTA </a:t>
            </a:r>
            <a:r>
              <a:rPr lang="en-US" sz="1400" b="1" baseline="30000" dirty="0">
                <a:latin typeface="Arial Narrow" pitchFamily="34" charset="0"/>
              </a:rPr>
              <a:t>Light  </a:t>
            </a:r>
            <a:r>
              <a:rPr lang="en-US" sz="1400" dirty="0">
                <a:latin typeface="Arial Narrow" pitchFamily="34" charset="0"/>
              </a:rPr>
              <a:t>have been installed to store paper documents and binders in the new building of the Apulia Region.</a:t>
            </a:r>
          </a:p>
          <a:p>
            <a:pPr defTabSz="914400"/>
            <a:endParaRPr lang="en-US" sz="1400" dirty="0">
              <a:latin typeface="Arial Narrow" pitchFamily="34" charset="0"/>
            </a:endParaRPr>
          </a:p>
          <a:p>
            <a:pPr defTabSz="914400"/>
            <a:r>
              <a:rPr lang="en-US" sz="1400" dirty="0">
                <a:latin typeface="Arial Narrow" pitchFamily="34" charset="0"/>
              </a:rPr>
              <a:t>In order to </a:t>
            </a:r>
            <a:r>
              <a:rPr lang="en-US" sz="1400" b="1" dirty="0">
                <a:latin typeface="Arial Narrow" pitchFamily="34" charset="0"/>
              </a:rPr>
              <a:t>differentiate the archives</a:t>
            </a:r>
            <a:r>
              <a:rPr lang="en-US" sz="1400" dirty="0">
                <a:latin typeface="Arial Narrow" pitchFamily="34" charset="0"/>
              </a:rPr>
              <a:t>, every archiving system has been realized in</a:t>
            </a:r>
            <a:r>
              <a:rPr lang="en-US" sz="1400" b="1" dirty="0">
                <a:latin typeface="Arial Narrow" pitchFamily="34" charset="0"/>
              </a:rPr>
              <a:t> different colors</a:t>
            </a:r>
            <a:r>
              <a:rPr lang="en-US" sz="1400" dirty="0">
                <a:latin typeface="Arial Narrow" pitchFamily="34" charset="0"/>
              </a:rPr>
              <a:t>. </a:t>
            </a:r>
            <a:endParaRPr lang="it-IT" sz="1400" dirty="0">
              <a:latin typeface="Arial Narrow" pitchFamily="34" charset="0"/>
            </a:endParaRPr>
          </a:p>
          <a:p>
            <a:pPr defTabSz="914400"/>
            <a:endParaRPr lang="en-US" sz="1400" dirty="0">
              <a:latin typeface="Arial Narrow" pitchFamily="34" charset="0"/>
            </a:endParaRPr>
          </a:p>
          <a:p>
            <a:pPr defTabSz="914400"/>
            <a:r>
              <a:rPr lang="en-US" altLang="en-US" sz="1400" dirty="0">
                <a:latin typeface="Arial Narrow" pitchFamily="34" charset="0"/>
              </a:rPr>
              <a:t>The opening of the aisle takes place by a </a:t>
            </a:r>
            <a:r>
              <a:rPr lang="en-US" altLang="en-US" sz="1400" b="1" dirty="0">
                <a:latin typeface="Arial Narrow" pitchFamily="34" charset="0"/>
              </a:rPr>
              <a:t>control panel </a:t>
            </a:r>
            <a:r>
              <a:rPr lang="en-US" altLang="en-US" sz="1400" dirty="0">
                <a:latin typeface="Arial Narrow" pitchFamily="34" charset="0"/>
              </a:rPr>
              <a:t>placed on the front of each mobile base. In case of a double entry solution, the control panel is </a:t>
            </a:r>
            <a:r>
              <a:rPr lang="en-US" altLang="en-US" sz="1400">
                <a:latin typeface="Arial Narrow" pitchFamily="34" charset="0"/>
              </a:rPr>
              <a:t>also placed </a:t>
            </a:r>
            <a:r>
              <a:rPr lang="en-US" altLang="en-US" sz="1400" dirty="0">
                <a:latin typeface="Arial Narrow" pitchFamily="34" charset="0"/>
              </a:rPr>
              <a:t>on the opposite side.</a:t>
            </a:r>
            <a:endParaRPr lang="it-IT" altLang="en-US" sz="1400" dirty="0">
              <a:latin typeface="Arial Narrow" pitchFamily="34" charset="0"/>
            </a:endParaRPr>
          </a:p>
        </p:txBody>
      </p:sp>
      <p:pic>
        <p:nvPicPr>
          <p:cNvPr id="2050" name="Picture 2" descr="\\Server-icamsrl\documenti\Sistema di Gestione\Processi\Comunicazione visiva\Materiali Identità Visiva\2. ICAM - Linea Office\Loghi\COMPATTA - Linea Office\png\logo_compatta_light_positivo_office.png"/>
          <p:cNvPicPr>
            <a:picLocks noChangeAspect="1" noChangeArrowheads="1"/>
          </p:cNvPicPr>
          <p:nvPr/>
        </p:nvPicPr>
        <p:blipFill>
          <a:blip r:embed="rId4" cstate="print"/>
          <a:srcRect/>
          <a:stretch>
            <a:fillRect/>
          </a:stretch>
        </p:blipFill>
        <p:spPr bwMode="auto">
          <a:xfrm>
            <a:off x="85411" y="7059954"/>
            <a:ext cx="1800000" cy="385715"/>
          </a:xfrm>
          <a:prstGeom prst="rect">
            <a:avLst/>
          </a:prstGeom>
          <a:noFill/>
        </p:spPr>
      </p:pic>
      <p:pic>
        <p:nvPicPr>
          <p:cNvPr id="1029" name="Picture 5" descr="\\Server-db\fotografie\COMPATTA LIGHT\COMPATTA elettromeccanico\Regione Puglia\Regione Puglia - Alta risoluzione\21.jpg"/>
          <p:cNvPicPr>
            <a:picLocks noChangeArrowheads="1"/>
          </p:cNvPicPr>
          <p:nvPr/>
        </p:nvPicPr>
        <p:blipFill>
          <a:blip r:embed="rId5" cstate="print"/>
          <a:srcRect/>
          <a:stretch>
            <a:fillRect/>
          </a:stretch>
        </p:blipFill>
        <p:spPr bwMode="auto">
          <a:xfrm>
            <a:off x="3901616" y="4467686"/>
            <a:ext cx="1995289" cy="1846800"/>
          </a:xfrm>
          <a:prstGeom prst="rect">
            <a:avLst/>
          </a:prstGeom>
          <a:noFill/>
        </p:spPr>
      </p:pic>
      <p:pic>
        <p:nvPicPr>
          <p:cNvPr id="26" name="Picture 3" descr="\\Server-db\fotografie\COMPATTA LIGHT\COMPATTA elettromeccanico\Regione Puglia\Regione Puglia - Alta risoluzione\10 (1 di 1).jpg"/>
          <p:cNvPicPr>
            <a:picLocks noChangeArrowheads="1"/>
          </p:cNvPicPr>
          <p:nvPr/>
        </p:nvPicPr>
        <p:blipFill>
          <a:blip r:embed="rId6" cstate="print"/>
          <a:srcRect/>
          <a:stretch>
            <a:fillRect/>
          </a:stretch>
        </p:blipFill>
        <p:spPr bwMode="auto">
          <a:xfrm>
            <a:off x="1955752" y="6349921"/>
            <a:ext cx="1908000" cy="1854000"/>
          </a:xfrm>
          <a:prstGeom prst="rect">
            <a:avLst/>
          </a:prstGeom>
          <a:noFill/>
        </p:spPr>
      </p:pic>
      <p:pic>
        <p:nvPicPr>
          <p:cNvPr id="1031" name="Picture 7" descr="\\Server-db\fotografie\COMPATTA LIGHT\COMPATTA elettromeccanico\Regione Puglia\Regione Puglia - Alta risoluzione\6 (1 di 1).jpg"/>
          <p:cNvPicPr>
            <a:picLocks noChangeArrowheads="1"/>
          </p:cNvPicPr>
          <p:nvPr/>
        </p:nvPicPr>
        <p:blipFill>
          <a:blip r:embed="rId7" cstate="print"/>
          <a:srcRect/>
          <a:stretch>
            <a:fillRect/>
          </a:stretch>
        </p:blipFill>
        <p:spPr bwMode="auto">
          <a:xfrm>
            <a:off x="3905850" y="6349921"/>
            <a:ext cx="1995052" cy="1854000"/>
          </a:xfrm>
          <a:prstGeom prst="rect">
            <a:avLst/>
          </a:prstGeom>
          <a:noFill/>
        </p:spPr>
      </p:pic>
      <p:sp>
        <p:nvSpPr>
          <p:cNvPr id="33" name="CasellaDiTesto 6"/>
          <p:cNvSpPr txBox="1">
            <a:spLocks noChangeArrowheads="1"/>
          </p:cNvSpPr>
          <p:nvPr/>
        </p:nvSpPr>
        <p:spPr bwMode="auto">
          <a:xfrm>
            <a:off x="46458" y="8263798"/>
            <a:ext cx="1898277" cy="246221"/>
          </a:xfrm>
          <a:prstGeom prst="rect">
            <a:avLst/>
          </a:prstGeom>
          <a:noFill/>
          <a:ln w="9525">
            <a:noFill/>
            <a:miter lim="800000"/>
            <a:headEnd/>
            <a:tailEnd/>
          </a:ln>
        </p:spPr>
        <p:txBody>
          <a:bodyPr wrap="none">
            <a:spAutoFit/>
          </a:bodyPr>
          <a:lstStyle/>
          <a:p>
            <a:pPr fontAlgn="auto">
              <a:spcBef>
                <a:spcPts val="0"/>
              </a:spcBef>
              <a:spcAft>
                <a:spcPts val="0"/>
              </a:spcAft>
              <a:defRPr/>
            </a:pPr>
            <a:r>
              <a:rPr lang="it-IT" sz="1000" dirty="0">
                <a:solidFill>
                  <a:schemeClr val="bg1">
                    <a:lumMod val="50000"/>
                  </a:schemeClr>
                </a:solidFill>
                <a:latin typeface="Arial Narrow" pitchFamily="34" charset="0"/>
                <a:cs typeface="Roboto Condensed Light"/>
              </a:rPr>
              <a:t>© 2018 ICAM Srl. </a:t>
            </a:r>
            <a:r>
              <a:rPr lang="it-IT" sz="1000" dirty="0" err="1">
                <a:solidFill>
                  <a:schemeClr val="bg1">
                    <a:lumMod val="50000"/>
                  </a:schemeClr>
                </a:solidFill>
                <a:latin typeface="Arial Narrow" pitchFamily="34" charset="0"/>
                <a:cs typeface="Roboto Condensed Light"/>
              </a:rPr>
              <a:t>All</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rights</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reserved</a:t>
            </a:r>
            <a:r>
              <a:rPr lang="it-IT" sz="1000" dirty="0">
                <a:solidFill>
                  <a:schemeClr val="bg1">
                    <a:lumMod val="50000"/>
                  </a:schemeClr>
                </a:solidFill>
                <a:latin typeface="Arial Narrow" pitchFamily="34" charset="0"/>
                <a:cs typeface="Roboto Condensed Light"/>
              </a:rPr>
              <a:t>.</a:t>
            </a:r>
          </a:p>
        </p:txBody>
      </p:sp>
      <p:pic>
        <p:nvPicPr>
          <p:cNvPr id="22" name="Immagine 21" descr="logo_office_white.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6041" y="143186"/>
            <a:ext cx="1596786" cy="432000"/>
          </a:xfrm>
          <a:prstGeom prst="rect">
            <a:avLst/>
          </a:prstGeom>
        </p:spPr>
      </p:pic>
    </p:spTree>
    <p:extLst>
      <p:ext uri="{BB962C8B-B14F-4D97-AF65-F5344CB8AC3E}">
        <p14:creationId xmlns:p14="http://schemas.microsoft.com/office/powerpoint/2010/main" val="354844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5" name="Rettangolo 24"/>
          <p:cNvSpPr>
            <a:spLocks/>
          </p:cNvSpPr>
          <p:nvPr/>
        </p:nvSpPr>
        <p:spPr>
          <a:xfrm>
            <a:off x="46235" y="6366233"/>
            <a:ext cx="1908000" cy="185213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bg1">
                    <a:lumMod val="65000"/>
                  </a:schemeClr>
                </a:solidFill>
              </a:rPr>
              <a:t> </a:t>
            </a:r>
          </a:p>
        </p:txBody>
      </p:sp>
      <p:sp>
        <p:nvSpPr>
          <p:cNvPr id="11" name="Rettangolo 10"/>
          <p:cNvSpPr/>
          <p:nvPr/>
        </p:nvSpPr>
        <p:spPr>
          <a:xfrm>
            <a:off x="2012902" y="59216"/>
            <a:ext cx="3888000" cy="61212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12" name="CasellaDiTesto 11"/>
          <p:cNvSpPr txBox="1"/>
          <p:nvPr/>
        </p:nvSpPr>
        <p:spPr>
          <a:xfrm>
            <a:off x="2018172" y="195329"/>
            <a:ext cx="2734581" cy="338554"/>
          </a:xfrm>
          <a:prstGeom prst="rect">
            <a:avLst/>
          </a:prstGeom>
          <a:noFill/>
        </p:spPr>
        <p:txBody>
          <a:bodyPr wrap="square" rtlCol="0">
            <a:spAutoFit/>
          </a:bodyPr>
          <a:lstStyle/>
          <a:p>
            <a:r>
              <a:rPr lang="it-IT" sz="1600" b="1" dirty="0">
                <a:latin typeface="Arial Narrow" pitchFamily="34" charset="0"/>
                <a:cs typeface="Roboto Condensed Bold"/>
              </a:rPr>
              <a:t>THE SOLUTION</a:t>
            </a:r>
          </a:p>
        </p:txBody>
      </p:sp>
      <p:sp>
        <p:nvSpPr>
          <p:cNvPr id="23" name="Rettangolo 22"/>
          <p:cNvSpPr/>
          <p:nvPr/>
        </p:nvSpPr>
        <p:spPr>
          <a:xfrm>
            <a:off x="47752" y="56688"/>
            <a:ext cx="1908000" cy="614650"/>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27" name="Rettangolo 26"/>
          <p:cNvSpPr/>
          <p:nvPr/>
        </p:nvSpPr>
        <p:spPr>
          <a:xfrm>
            <a:off x="47752" y="8242819"/>
            <a:ext cx="5849154" cy="261077"/>
          </a:xfrm>
          <a:prstGeom prst="rect">
            <a:avLst/>
          </a:prstGeom>
          <a:solidFill>
            <a:srgbClr val="ECED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36" name="Rettangolo 35"/>
          <p:cNvSpPr>
            <a:spLocks/>
          </p:cNvSpPr>
          <p:nvPr/>
        </p:nvSpPr>
        <p:spPr>
          <a:xfrm>
            <a:off x="2012902" y="6366234"/>
            <a:ext cx="3889423" cy="1852134"/>
          </a:xfrm>
          <a:prstGeom prst="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38" name="Rettangolo 37"/>
          <p:cNvSpPr/>
          <p:nvPr/>
        </p:nvSpPr>
        <p:spPr>
          <a:xfrm>
            <a:off x="2018173" y="6719080"/>
            <a:ext cx="3856962" cy="1169551"/>
          </a:xfrm>
          <a:prstGeom prst="rect">
            <a:avLst/>
          </a:prstGeom>
        </p:spPr>
        <p:txBody>
          <a:bodyPr wrap="square">
            <a:spAutoFit/>
          </a:bodyPr>
          <a:lstStyle/>
          <a:p>
            <a:pPr marL="173038" indent="-173038">
              <a:buClr>
                <a:schemeClr val="bg1"/>
              </a:buClr>
              <a:buFont typeface="Wingdings" pitchFamily="2" charset="2"/>
              <a:buChar char="§"/>
            </a:pPr>
            <a:r>
              <a:rPr lang="en-US" sz="1400" dirty="0">
                <a:solidFill>
                  <a:schemeClr val="bg1"/>
                </a:solidFill>
                <a:latin typeface="Arial Narrow" pitchFamily="34" charset="0"/>
                <a:cs typeface="Arial" pitchFamily="34" charset="0"/>
              </a:rPr>
              <a:t>Easier identifications and quicker access to the archived documents</a:t>
            </a:r>
          </a:p>
          <a:p>
            <a:pPr marL="173038" indent="-173038">
              <a:buClr>
                <a:schemeClr val="bg1"/>
              </a:buClr>
              <a:buFont typeface="Wingdings" pitchFamily="2" charset="2"/>
              <a:buChar char="§"/>
            </a:pPr>
            <a:r>
              <a:rPr lang="en-US" sz="1400" dirty="0">
                <a:solidFill>
                  <a:schemeClr val="bg1"/>
                </a:solidFill>
                <a:latin typeface="Arial Narrow" pitchFamily="34" charset="0"/>
                <a:cs typeface="Arial" pitchFamily="34" charset="0"/>
              </a:rPr>
              <a:t>High level of protection of the documents from dust and unauthorized access</a:t>
            </a:r>
          </a:p>
          <a:p>
            <a:pPr marL="173038" indent="-173038">
              <a:buClr>
                <a:schemeClr val="bg1"/>
              </a:buClr>
              <a:buFont typeface="Wingdings" pitchFamily="2" charset="2"/>
              <a:buChar char="§"/>
            </a:pPr>
            <a:r>
              <a:rPr lang="en-US" sz="1400" dirty="0">
                <a:solidFill>
                  <a:schemeClr val="bg1"/>
                </a:solidFill>
                <a:latin typeface="Arial Narrow" pitchFamily="34" charset="0"/>
                <a:cs typeface="Arial" pitchFamily="34" charset="0"/>
              </a:rPr>
              <a:t>Maximum exploitation of space, even with pillars</a:t>
            </a:r>
          </a:p>
        </p:txBody>
      </p:sp>
      <p:sp>
        <p:nvSpPr>
          <p:cNvPr id="39" name="CasellaDiTesto 38"/>
          <p:cNvSpPr txBox="1"/>
          <p:nvPr/>
        </p:nvSpPr>
        <p:spPr>
          <a:xfrm>
            <a:off x="2164222" y="6373738"/>
            <a:ext cx="2734581" cy="338554"/>
          </a:xfrm>
          <a:prstGeom prst="rect">
            <a:avLst/>
          </a:prstGeom>
          <a:noFill/>
        </p:spPr>
        <p:txBody>
          <a:bodyPr wrap="square" rtlCol="0">
            <a:spAutoFit/>
          </a:bodyPr>
          <a:lstStyle/>
          <a:p>
            <a:r>
              <a:rPr lang="it-IT" sz="1600" b="1" dirty="0">
                <a:solidFill>
                  <a:schemeClr val="bg1"/>
                </a:solidFill>
                <a:latin typeface="Arial Narrow" pitchFamily="34" charset="0"/>
                <a:cs typeface="Roboto Condensed Bold"/>
              </a:rPr>
              <a:t>KEY BENEFITS: </a:t>
            </a:r>
          </a:p>
        </p:txBody>
      </p:sp>
      <p:pic>
        <p:nvPicPr>
          <p:cNvPr id="18" name="Immagine 17" descr="icona_soluzion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454" y="853561"/>
            <a:ext cx="1054137" cy="1546740"/>
          </a:xfrm>
          <a:prstGeom prst="rect">
            <a:avLst/>
          </a:prstGeom>
        </p:spPr>
      </p:pic>
      <p:pic>
        <p:nvPicPr>
          <p:cNvPr id="2050" name="Picture 2" descr="\\Server-icamsrl\documenti\Sistema di Gestione\Processi\Comunicazione visiva\Materiali Identità Visiva\2. ICAM - Linea Office\Loghi\COMPATTA - Linea Office\png\logo_compatta_light_positivo_office.png"/>
          <p:cNvPicPr>
            <a:picLocks noChangeAspect="1" noChangeArrowheads="1"/>
          </p:cNvPicPr>
          <p:nvPr/>
        </p:nvPicPr>
        <p:blipFill>
          <a:blip r:embed="rId4" cstate="print"/>
          <a:srcRect/>
          <a:stretch>
            <a:fillRect/>
          </a:stretch>
        </p:blipFill>
        <p:spPr bwMode="auto">
          <a:xfrm>
            <a:off x="85411" y="7059953"/>
            <a:ext cx="1847998" cy="396000"/>
          </a:xfrm>
          <a:prstGeom prst="rect">
            <a:avLst/>
          </a:prstGeom>
          <a:noFill/>
        </p:spPr>
      </p:pic>
      <p:pic>
        <p:nvPicPr>
          <p:cNvPr id="2" name="Picture 1" descr="\\Server-db\fotografie\COMPATTA LIGHT\COMPATTA elettromeccanico\Regione Puglia\Regione Puglia - Alta risoluzione\7.jpg"/>
          <p:cNvPicPr>
            <a:picLocks noChangeAspect="1" noChangeArrowheads="1"/>
          </p:cNvPicPr>
          <p:nvPr/>
        </p:nvPicPr>
        <p:blipFill>
          <a:blip r:embed="rId5" cstate="print"/>
          <a:srcRect/>
          <a:stretch>
            <a:fillRect/>
          </a:stretch>
        </p:blipFill>
        <p:spPr bwMode="auto">
          <a:xfrm>
            <a:off x="54632" y="4452621"/>
            <a:ext cx="2954336" cy="1872000"/>
          </a:xfrm>
          <a:prstGeom prst="rect">
            <a:avLst/>
          </a:prstGeom>
          <a:noFill/>
        </p:spPr>
      </p:pic>
      <p:pic>
        <p:nvPicPr>
          <p:cNvPr id="3" name="Picture 2" descr="\\Server-db\fotografie\COMPATTA LIGHT\COMPATTA elettromeccanico\Regione Puglia\Regione Puglia - Alta risoluzione\1.jpg"/>
          <p:cNvPicPr>
            <a:picLocks noChangeAspect="1" noChangeArrowheads="1"/>
          </p:cNvPicPr>
          <p:nvPr/>
        </p:nvPicPr>
        <p:blipFill>
          <a:blip r:embed="rId6" cstate="print"/>
          <a:srcRect/>
          <a:stretch>
            <a:fillRect/>
          </a:stretch>
        </p:blipFill>
        <p:spPr bwMode="auto">
          <a:xfrm>
            <a:off x="3047068" y="4462757"/>
            <a:ext cx="2849838" cy="1861864"/>
          </a:xfrm>
          <a:prstGeom prst="rect">
            <a:avLst/>
          </a:prstGeom>
          <a:noFill/>
        </p:spPr>
      </p:pic>
      <p:pic>
        <p:nvPicPr>
          <p:cNvPr id="2051" name="Picture 3" descr="\\Server-db\fotografie\COMPATTA LIGHT\COMPATTA elettromeccanico\Regione Puglia\Regione Puglia - Alta risoluzione\29.jpg"/>
          <p:cNvPicPr>
            <a:picLocks noChangeArrowheads="1"/>
          </p:cNvPicPr>
          <p:nvPr/>
        </p:nvPicPr>
        <p:blipFill>
          <a:blip r:embed="rId7" cstate="print"/>
          <a:srcRect/>
          <a:stretch>
            <a:fillRect/>
          </a:stretch>
        </p:blipFill>
        <p:spPr bwMode="auto">
          <a:xfrm>
            <a:off x="3976535" y="2540133"/>
            <a:ext cx="1908000" cy="1854000"/>
          </a:xfrm>
          <a:prstGeom prst="rect">
            <a:avLst/>
          </a:prstGeom>
          <a:noFill/>
        </p:spPr>
      </p:pic>
      <p:pic>
        <p:nvPicPr>
          <p:cNvPr id="2052" name="Picture 4" descr="\\Server-db\fotografie\COMPATTA LIGHT\COMPATTA elettromeccanico\Regione Puglia\Regione Puglia - Alta risoluzione\12.jpg"/>
          <p:cNvPicPr>
            <a:picLocks noChangeAspect="1" noChangeArrowheads="1"/>
          </p:cNvPicPr>
          <p:nvPr/>
        </p:nvPicPr>
        <p:blipFill>
          <a:blip r:embed="rId8" cstate="print"/>
          <a:srcRect/>
          <a:stretch>
            <a:fillRect/>
          </a:stretch>
        </p:blipFill>
        <p:spPr bwMode="auto">
          <a:xfrm>
            <a:off x="46235" y="2540132"/>
            <a:ext cx="3888000" cy="1843727"/>
          </a:xfrm>
          <a:prstGeom prst="rect">
            <a:avLst/>
          </a:prstGeom>
          <a:noFill/>
        </p:spPr>
      </p:pic>
      <p:pic>
        <p:nvPicPr>
          <p:cNvPr id="2053" name="Picture 5" descr="\\Server-db\fotografie\COMPATTA LIGHT\COMPATTA elettromeccanico\Regione Puglia\Regione Puglia - Alta risoluzione\26.jpg"/>
          <p:cNvPicPr>
            <a:picLocks noChangeArrowheads="1"/>
          </p:cNvPicPr>
          <p:nvPr/>
        </p:nvPicPr>
        <p:blipFill>
          <a:blip r:embed="rId9" cstate="print"/>
          <a:srcRect/>
          <a:stretch>
            <a:fillRect/>
          </a:stretch>
        </p:blipFill>
        <p:spPr bwMode="auto">
          <a:xfrm>
            <a:off x="3963835" y="709438"/>
            <a:ext cx="1908000" cy="1764000"/>
          </a:xfrm>
          <a:prstGeom prst="rect">
            <a:avLst/>
          </a:prstGeom>
          <a:noFill/>
        </p:spPr>
      </p:pic>
      <p:pic>
        <p:nvPicPr>
          <p:cNvPr id="2054" name="Picture 6" descr="\\Server-db\fotografie\COMPATTA LIGHT\COMPATTA elettromeccanico\Regione Puglia\Regione Puglia - Alta risoluzione\28.jpg"/>
          <p:cNvPicPr>
            <a:picLocks noChangeArrowheads="1"/>
          </p:cNvPicPr>
          <p:nvPr/>
        </p:nvPicPr>
        <p:blipFill>
          <a:blip r:embed="rId10" cstate="print"/>
          <a:srcRect/>
          <a:stretch>
            <a:fillRect/>
          </a:stretch>
        </p:blipFill>
        <p:spPr bwMode="auto">
          <a:xfrm>
            <a:off x="2012902" y="709438"/>
            <a:ext cx="1911600" cy="1764000"/>
          </a:xfrm>
          <a:prstGeom prst="rect">
            <a:avLst/>
          </a:prstGeom>
          <a:noFill/>
        </p:spPr>
      </p:pic>
      <p:sp>
        <p:nvSpPr>
          <p:cNvPr id="20" name="CasellaDiTesto 6"/>
          <p:cNvSpPr txBox="1">
            <a:spLocks noChangeArrowheads="1"/>
          </p:cNvSpPr>
          <p:nvPr/>
        </p:nvSpPr>
        <p:spPr bwMode="auto">
          <a:xfrm>
            <a:off x="46458" y="8263798"/>
            <a:ext cx="1898277" cy="246221"/>
          </a:xfrm>
          <a:prstGeom prst="rect">
            <a:avLst/>
          </a:prstGeom>
          <a:noFill/>
          <a:ln w="9525">
            <a:noFill/>
            <a:miter lim="800000"/>
            <a:headEnd/>
            <a:tailEnd/>
          </a:ln>
        </p:spPr>
        <p:txBody>
          <a:bodyPr wrap="none">
            <a:spAutoFit/>
          </a:bodyPr>
          <a:lstStyle/>
          <a:p>
            <a:pPr fontAlgn="auto">
              <a:spcBef>
                <a:spcPts val="0"/>
              </a:spcBef>
              <a:spcAft>
                <a:spcPts val="0"/>
              </a:spcAft>
              <a:defRPr/>
            </a:pPr>
            <a:r>
              <a:rPr lang="it-IT" sz="1000" dirty="0">
                <a:solidFill>
                  <a:schemeClr val="bg1">
                    <a:lumMod val="50000"/>
                  </a:schemeClr>
                </a:solidFill>
                <a:latin typeface="Arial Narrow" pitchFamily="34" charset="0"/>
                <a:cs typeface="Roboto Condensed Light"/>
              </a:rPr>
              <a:t>© 2018 ICAM Srl. </a:t>
            </a:r>
            <a:r>
              <a:rPr lang="it-IT" sz="1000" dirty="0" err="1">
                <a:solidFill>
                  <a:schemeClr val="bg1">
                    <a:lumMod val="50000"/>
                  </a:schemeClr>
                </a:solidFill>
                <a:latin typeface="Arial Narrow" pitchFamily="34" charset="0"/>
                <a:cs typeface="Roboto Condensed Light"/>
              </a:rPr>
              <a:t>All</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rights</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reserved</a:t>
            </a:r>
            <a:r>
              <a:rPr lang="it-IT" sz="1000" dirty="0">
                <a:solidFill>
                  <a:schemeClr val="bg1">
                    <a:lumMod val="50000"/>
                  </a:schemeClr>
                </a:solidFill>
                <a:latin typeface="Arial Narrow" pitchFamily="34" charset="0"/>
                <a:cs typeface="Roboto Condensed Light"/>
              </a:rPr>
              <a:t>.</a:t>
            </a:r>
          </a:p>
        </p:txBody>
      </p:sp>
      <p:pic>
        <p:nvPicPr>
          <p:cNvPr id="21" name="Immagine 20" descr="logo_office_white.png"/>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6041" y="143186"/>
            <a:ext cx="1596786" cy="432000"/>
          </a:xfrm>
          <a:prstGeom prst="rect">
            <a:avLst/>
          </a:prstGeom>
        </p:spPr>
      </p:pic>
    </p:spTree>
    <p:extLst>
      <p:ext uri="{BB962C8B-B14F-4D97-AF65-F5344CB8AC3E}">
        <p14:creationId xmlns:p14="http://schemas.microsoft.com/office/powerpoint/2010/main" val="354844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descr="logo_office.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089" y="2689456"/>
            <a:ext cx="4301240" cy="1027555"/>
          </a:xfrm>
          <a:prstGeom prst="rect">
            <a:avLst/>
          </a:prstGeom>
        </p:spPr>
      </p:pic>
      <p:pic>
        <p:nvPicPr>
          <p:cNvPr id="9" name="Immagine 8" descr="quadrato_office_bi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01896" y="6325641"/>
            <a:ext cx="1895010" cy="1860899"/>
          </a:xfrm>
          <a:prstGeom prst="rect">
            <a:avLst/>
          </a:prstGeom>
        </p:spPr>
      </p:pic>
      <p:sp>
        <p:nvSpPr>
          <p:cNvPr id="2" name="Rettangolo 1"/>
          <p:cNvSpPr/>
          <p:nvPr/>
        </p:nvSpPr>
        <p:spPr>
          <a:xfrm>
            <a:off x="47752" y="8242819"/>
            <a:ext cx="5849154" cy="261077"/>
          </a:xfrm>
          <a:prstGeom prst="rect">
            <a:avLst/>
          </a:prstGeom>
          <a:solidFill>
            <a:srgbClr val="ECED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E1081B"/>
              </a:solidFill>
            </a:endParaRPr>
          </a:p>
        </p:txBody>
      </p:sp>
      <p:sp>
        <p:nvSpPr>
          <p:cNvPr id="4" name="Rettangolo 3"/>
          <p:cNvSpPr/>
          <p:nvPr/>
        </p:nvSpPr>
        <p:spPr>
          <a:xfrm>
            <a:off x="3973104" y="4401354"/>
            <a:ext cx="1903888" cy="1862667"/>
          </a:xfrm>
          <a:prstGeom prst="rect">
            <a:avLst/>
          </a:prstGeom>
          <a:solidFill>
            <a:srgbClr val="5757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Rettangolo 4"/>
          <p:cNvSpPr>
            <a:spLocks/>
          </p:cNvSpPr>
          <p:nvPr/>
        </p:nvSpPr>
        <p:spPr>
          <a:xfrm>
            <a:off x="2039008" y="6325641"/>
            <a:ext cx="1889610" cy="1852134"/>
          </a:xfrm>
          <a:prstGeom prst="rect">
            <a:avLst/>
          </a:prstGeom>
          <a:solidFill>
            <a:srgbClr val="DADA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t> </a:t>
            </a:r>
          </a:p>
        </p:txBody>
      </p:sp>
      <p:sp>
        <p:nvSpPr>
          <p:cNvPr id="7" name="CasellaDiTesto 6"/>
          <p:cNvSpPr txBox="1"/>
          <p:nvPr/>
        </p:nvSpPr>
        <p:spPr>
          <a:xfrm>
            <a:off x="2133604" y="6467277"/>
            <a:ext cx="1795014" cy="1615827"/>
          </a:xfrm>
          <a:prstGeom prst="rect">
            <a:avLst/>
          </a:prstGeom>
          <a:noFill/>
        </p:spPr>
        <p:txBody>
          <a:bodyPr wrap="square" rtlCol="0">
            <a:spAutoFit/>
          </a:bodyPr>
          <a:lstStyle/>
          <a:p>
            <a:r>
              <a:rPr lang="it-IT" sz="1100" dirty="0">
                <a:latin typeface="Arial Narrow" pitchFamily="34" charset="0"/>
                <a:cs typeface="Roboto Condensed Bold"/>
              </a:rPr>
              <a:t>ICAM srl</a:t>
            </a:r>
          </a:p>
          <a:p>
            <a:endParaRPr lang="it-IT" sz="1100" dirty="0">
              <a:latin typeface="Arial Narrow" pitchFamily="34" charset="0"/>
              <a:cs typeface="Roboto Condensed Bold"/>
            </a:endParaRPr>
          </a:p>
          <a:p>
            <a:r>
              <a:rPr lang="it-IT" sz="1100" dirty="0">
                <a:latin typeface="Arial Narrow" pitchFamily="34" charset="0"/>
                <a:cs typeface="Roboto Condensed Bold"/>
              </a:rPr>
              <a:t>S.P. 237 delle Grotte</a:t>
            </a:r>
          </a:p>
          <a:p>
            <a:r>
              <a:rPr lang="it-IT" sz="1100" dirty="0">
                <a:latin typeface="Arial Narrow" pitchFamily="34" charset="0"/>
                <a:cs typeface="Roboto Condensed Bold"/>
              </a:rPr>
              <a:t>70017 - Putignano (BA) ITALY </a:t>
            </a:r>
          </a:p>
          <a:p>
            <a:r>
              <a:rPr lang="it-IT" sz="1100" dirty="0">
                <a:latin typeface="Arial Narrow" pitchFamily="34" charset="0"/>
                <a:cs typeface="Roboto Condensed Bold"/>
              </a:rPr>
              <a:t>P.O. Box 129</a:t>
            </a:r>
          </a:p>
          <a:p>
            <a:r>
              <a:rPr lang="it-IT" sz="1100" dirty="0">
                <a:latin typeface="Arial Narrow" pitchFamily="34" charset="0"/>
                <a:cs typeface="Roboto Condensed Bold"/>
              </a:rPr>
              <a:t>Tel.: +39 080 4911377</a:t>
            </a:r>
          </a:p>
          <a:p>
            <a:r>
              <a:rPr lang="it-IT" sz="1100" dirty="0">
                <a:latin typeface="Arial Narrow" pitchFamily="34" charset="0"/>
                <a:cs typeface="Roboto Condensed Bold"/>
              </a:rPr>
              <a:t>Fax: +39 080 4911529</a:t>
            </a:r>
          </a:p>
          <a:p>
            <a:endParaRPr lang="it-IT" sz="1100" dirty="0">
              <a:latin typeface="Arial Narrow" pitchFamily="34" charset="0"/>
              <a:cs typeface="Roboto Condensed Bold"/>
            </a:endParaRPr>
          </a:p>
          <a:p>
            <a:r>
              <a:rPr lang="it-IT" sz="1100" dirty="0">
                <a:latin typeface="Arial Narrow" pitchFamily="34" charset="0"/>
                <a:cs typeface="Roboto Condensed Bold"/>
              </a:rPr>
              <a:t>Info@icamonline.eu</a:t>
            </a:r>
          </a:p>
        </p:txBody>
      </p:sp>
      <p:sp>
        <p:nvSpPr>
          <p:cNvPr id="10" name="CasellaDiTesto 6"/>
          <p:cNvSpPr txBox="1">
            <a:spLocks noChangeArrowheads="1"/>
          </p:cNvSpPr>
          <p:nvPr/>
        </p:nvSpPr>
        <p:spPr bwMode="auto">
          <a:xfrm>
            <a:off x="46458" y="8263798"/>
            <a:ext cx="1898277" cy="246221"/>
          </a:xfrm>
          <a:prstGeom prst="rect">
            <a:avLst/>
          </a:prstGeom>
          <a:noFill/>
          <a:ln w="9525">
            <a:noFill/>
            <a:miter lim="800000"/>
            <a:headEnd/>
            <a:tailEnd/>
          </a:ln>
        </p:spPr>
        <p:txBody>
          <a:bodyPr wrap="none">
            <a:spAutoFit/>
          </a:bodyPr>
          <a:lstStyle/>
          <a:p>
            <a:pPr fontAlgn="auto">
              <a:spcBef>
                <a:spcPts val="0"/>
              </a:spcBef>
              <a:spcAft>
                <a:spcPts val="0"/>
              </a:spcAft>
              <a:defRPr/>
            </a:pPr>
            <a:r>
              <a:rPr lang="it-IT" sz="1000" dirty="0">
                <a:solidFill>
                  <a:schemeClr val="bg1">
                    <a:lumMod val="50000"/>
                  </a:schemeClr>
                </a:solidFill>
                <a:latin typeface="Arial Narrow" pitchFamily="34" charset="0"/>
                <a:cs typeface="Roboto Condensed Light"/>
              </a:rPr>
              <a:t>© 2018 ICAM Srl. </a:t>
            </a:r>
            <a:r>
              <a:rPr lang="it-IT" sz="1000" dirty="0" err="1">
                <a:solidFill>
                  <a:schemeClr val="bg1">
                    <a:lumMod val="50000"/>
                  </a:schemeClr>
                </a:solidFill>
                <a:latin typeface="Arial Narrow" pitchFamily="34" charset="0"/>
                <a:cs typeface="Roboto Condensed Light"/>
              </a:rPr>
              <a:t>All</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rights</a:t>
            </a:r>
            <a:r>
              <a:rPr lang="it-IT" sz="1000" dirty="0">
                <a:solidFill>
                  <a:schemeClr val="bg1">
                    <a:lumMod val="50000"/>
                  </a:schemeClr>
                </a:solidFill>
                <a:latin typeface="Arial Narrow" pitchFamily="34" charset="0"/>
                <a:cs typeface="Roboto Condensed Light"/>
              </a:rPr>
              <a:t> </a:t>
            </a:r>
            <a:r>
              <a:rPr lang="it-IT" sz="1000" dirty="0" err="1">
                <a:solidFill>
                  <a:schemeClr val="bg1">
                    <a:lumMod val="50000"/>
                  </a:schemeClr>
                </a:solidFill>
                <a:latin typeface="Arial Narrow" pitchFamily="34" charset="0"/>
                <a:cs typeface="Roboto Condensed Light"/>
              </a:rPr>
              <a:t>reserved</a:t>
            </a:r>
            <a:r>
              <a:rPr lang="it-IT" sz="1000" dirty="0">
                <a:solidFill>
                  <a:schemeClr val="bg1">
                    <a:lumMod val="50000"/>
                  </a:schemeClr>
                </a:solidFill>
                <a:latin typeface="Arial Narrow" pitchFamily="34" charset="0"/>
                <a:cs typeface="Roboto Condensed Light"/>
              </a:rPr>
              <a:t>.</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1764</TotalTime>
  <Words>458</Words>
  <Application>Microsoft Office PowerPoint</Application>
  <PresentationFormat>Personalizzato</PresentationFormat>
  <Paragraphs>69</Paragraphs>
  <Slides>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vt:i4>
      </vt:variant>
    </vt:vector>
  </HeadingPairs>
  <TitlesOfParts>
    <vt:vector size="12" baseType="lpstr">
      <vt:lpstr>Arial</vt:lpstr>
      <vt:lpstr>Arial Narrow</vt:lpstr>
      <vt:lpstr>Calibri</vt:lpstr>
      <vt:lpstr>Roboto Condensed Bold</vt:lpstr>
      <vt:lpstr>Roboto Condensed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Simone Antonelli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Simone Antonelli</dc:creator>
  <cp:lastModifiedBy>luisa catucci</cp:lastModifiedBy>
  <cp:revision>170</cp:revision>
  <dcterms:created xsi:type="dcterms:W3CDTF">2014-07-29T15:40:36Z</dcterms:created>
  <dcterms:modified xsi:type="dcterms:W3CDTF">2018-03-23T14:55:03Z</dcterms:modified>
</cp:coreProperties>
</file>